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6" r:id="rId9"/>
    <p:sldId id="264" r:id="rId10"/>
    <p:sldId id="267" r:id="rId11"/>
    <p:sldId id="268" r:id="rId12"/>
    <p:sldId id="269" r:id="rId13"/>
    <p:sldId id="270" r:id="rId14"/>
    <p:sldId id="271" r:id="rId15"/>
    <p:sldId id="272" r:id="rId16"/>
    <p:sldId id="300" r:id="rId17"/>
    <p:sldId id="301" r:id="rId18"/>
    <p:sldId id="302" r:id="rId19"/>
    <p:sldId id="304" r:id="rId20"/>
    <p:sldId id="305" r:id="rId21"/>
    <p:sldId id="306" r:id="rId22"/>
    <p:sldId id="287" r:id="rId23"/>
    <p:sldId id="273" r:id="rId24"/>
    <p:sldId id="274" r:id="rId25"/>
    <p:sldId id="275" r:id="rId26"/>
    <p:sldId id="276" r:id="rId27"/>
    <p:sldId id="27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278" r:id="rId41"/>
    <p:sldId id="279" r:id="rId42"/>
    <p:sldId id="280" r:id="rId43"/>
    <p:sldId id="281" r:id="rId44"/>
    <p:sldId id="307" r:id="rId45"/>
    <p:sldId id="308" r:id="rId46"/>
    <p:sldId id="309" r:id="rId47"/>
    <p:sldId id="310" r:id="rId48"/>
    <p:sldId id="311" r:id="rId49"/>
    <p:sldId id="312" r:id="rId50"/>
    <p:sldId id="313" r:id="rId51"/>
    <p:sldId id="314" r:id="rId52"/>
    <p:sldId id="315" r:id="rId53"/>
    <p:sldId id="316" r:id="rId54"/>
    <p:sldId id="317" r:id="rId55"/>
    <p:sldId id="282" r:id="rId56"/>
    <p:sldId id="285" r:id="rId57"/>
    <p:sldId id="286" r:id="rId58"/>
    <p:sldId id="283" r:id="rId59"/>
    <p:sldId id="28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51092A-979F-43D2-961F-C762C8370FFD}">
          <p14:sldIdLst>
            <p14:sldId id="256"/>
            <p14:sldId id="257"/>
            <p14:sldId id="258"/>
            <p14:sldId id="259"/>
            <p14:sldId id="260"/>
            <p14:sldId id="261"/>
            <p14:sldId id="262"/>
            <p14:sldId id="266"/>
            <p14:sldId id="264"/>
            <p14:sldId id="267"/>
            <p14:sldId id="268"/>
            <p14:sldId id="269"/>
            <p14:sldId id="270"/>
            <p14:sldId id="271"/>
            <p14:sldId id="272"/>
            <p14:sldId id="300"/>
            <p14:sldId id="301"/>
            <p14:sldId id="302"/>
            <p14:sldId id="304"/>
            <p14:sldId id="305"/>
            <p14:sldId id="306"/>
            <p14:sldId id="287"/>
            <p14:sldId id="273"/>
            <p14:sldId id="274"/>
            <p14:sldId id="275"/>
            <p14:sldId id="276"/>
            <p14:sldId id="277"/>
            <p14:sldId id="288"/>
            <p14:sldId id="289"/>
            <p14:sldId id="290"/>
            <p14:sldId id="291"/>
            <p14:sldId id="292"/>
            <p14:sldId id="293"/>
            <p14:sldId id="294"/>
            <p14:sldId id="295"/>
            <p14:sldId id="296"/>
            <p14:sldId id="297"/>
            <p14:sldId id="298"/>
            <p14:sldId id="299"/>
            <p14:sldId id="278"/>
            <p14:sldId id="279"/>
            <p14:sldId id="280"/>
            <p14:sldId id="281"/>
            <p14:sldId id="307"/>
            <p14:sldId id="308"/>
            <p14:sldId id="309"/>
            <p14:sldId id="310"/>
            <p14:sldId id="311"/>
            <p14:sldId id="312"/>
            <p14:sldId id="313"/>
            <p14:sldId id="314"/>
            <p14:sldId id="315"/>
            <p14:sldId id="316"/>
            <p14:sldId id="317"/>
            <p14:sldId id="282"/>
            <p14:sldId id="285"/>
            <p14:sldId id="286"/>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288CD-AFA9-4F86-A96C-132E3C176A4D}"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B66DE-E27D-4AE9-A9C6-C9A1061EAEC3}" type="slidenum">
              <a:rPr lang="en-IN" smtClean="0"/>
              <a:t>‹#›</a:t>
            </a:fld>
            <a:endParaRPr lang="en-IN"/>
          </a:p>
        </p:txBody>
      </p:sp>
    </p:spTree>
    <p:extLst>
      <p:ext uri="{BB962C8B-B14F-4D97-AF65-F5344CB8AC3E}">
        <p14:creationId xmlns:p14="http://schemas.microsoft.com/office/powerpoint/2010/main" val="977365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6B66DE-E27D-4AE9-A9C6-C9A1061EAEC3}" type="slidenum">
              <a:rPr lang="en-IN" smtClean="0"/>
              <a:t>54</a:t>
            </a:fld>
            <a:endParaRPr lang="en-IN"/>
          </a:p>
        </p:txBody>
      </p:sp>
    </p:spTree>
    <p:extLst>
      <p:ext uri="{BB962C8B-B14F-4D97-AF65-F5344CB8AC3E}">
        <p14:creationId xmlns:p14="http://schemas.microsoft.com/office/powerpoint/2010/main" val="13396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94B4-721D-7B9B-53FD-78F6DF8476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D9E59C-E4E0-B073-E16C-0928ABE8A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4CB2EC-2373-2484-7BC3-772F4A0A3A24}"/>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5341A6ED-F672-A3D3-C403-3C28F33D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D157F-94A6-AB1B-87F8-D3CDB711F03F}"/>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163316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7762-2358-114C-0DB9-708DEF68CAB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A035E1-D980-304A-C9A3-CF0CE187E37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C73459-E7A7-A012-C86F-7598A85732D2}"/>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8EE5AFB9-27BA-BD4D-9AC0-EC23329F8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F22F4-3760-B2FA-021B-ACCF32459633}"/>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174777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4822-3460-435C-8370-C3B14558A9E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2E6C0B-7417-A1F7-9EC2-E1ADDBAA0B1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55F70A-840C-B47B-E535-3494B035ED0D}"/>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C085DA64-012B-6D02-DC01-CAEBA03BD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A1BB3-CBF1-E6A6-D076-1959D8982768}"/>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426238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08C2-5118-3078-F462-742DCE7754B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B18B08-016C-47FB-DAE9-0B316CC1E3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DFB7AF-F901-5727-4C8B-E3289C30CD67}"/>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7B953F44-F64C-6DA3-AA91-19FB20057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AF2C7-4AA5-40D1-7186-723329589FA8}"/>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405798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17652-253B-CEB6-18E1-A7ECF11D0F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404BA33-4E69-9211-08DE-61E3E8860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9EEADB-A593-AE13-4256-2FECDAC52B7F}"/>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49A4E780-15B5-9FA8-B33F-89BD1998F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A170B-DDE9-DCD0-5FF5-5F72E5FF9BEF}"/>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992395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E6A0-99D9-BC54-D646-35ED7345960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F6D15A-1364-6B80-106A-5AAFC0C8B9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BD2A713-1936-CB73-8CF0-FDA654BBC9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984357E-A8E9-8939-82CA-DBBD59A9FDED}"/>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6" name="Footer Placeholder 5">
            <a:extLst>
              <a:ext uri="{FF2B5EF4-FFF2-40B4-BE49-F238E27FC236}">
                <a16:creationId xmlns:a16="http://schemas.microsoft.com/office/drawing/2014/main" id="{BF8FB06D-1AC3-4C3D-C74A-1B5CD8610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DA3ACF-C348-651C-C4E1-E0303C5255DB}"/>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56357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F8F1-8BBD-6C3F-C352-49E0B30E8F1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663D17-3527-A349-5D2C-1424B3388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7C219B-490C-2EE7-DDFF-60566CB018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0DC133C-0014-B60A-5B2B-417226A133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C4B28E7-C542-3C44-E45D-AF8313BBFB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566F7FA-B369-2345-88FC-DFA1281BD03A}"/>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8" name="Footer Placeholder 7">
            <a:extLst>
              <a:ext uri="{FF2B5EF4-FFF2-40B4-BE49-F238E27FC236}">
                <a16:creationId xmlns:a16="http://schemas.microsoft.com/office/drawing/2014/main" id="{9DCFEF89-D58A-E91A-FAE9-C466A04B4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19F583-092C-BA72-5F71-0491E375A484}"/>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130512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B1DE-1370-519F-1B49-176426F7582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13B7A0-3350-9A06-5A6A-8464F44FE04A}"/>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4" name="Footer Placeholder 3">
            <a:extLst>
              <a:ext uri="{FF2B5EF4-FFF2-40B4-BE49-F238E27FC236}">
                <a16:creationId xmlns:a16="http://schemas.microsoft.com/office/drawing/2014/main" id="{82E7EE0C-F41B-71C0-FD8C-AE5413D0DF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9AFEBD-506B-0562-9319-010BCD465313}"/>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42427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0921D-A32D-FC71-63D7-70D086F45BB0}"/>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3" name="Footer Placeholder 2">
            <a:extLst>
              <a:ext uri="{FF2B5EF4-FFF2-40B4-BE49-F238E27FC236}">
                <a16:creationId xmlns:a16="http://schemas.microsoft.com/office/drawing/2014/main" id="{521984A9-C6D3-F06A-6706-23C3227399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869D10-826A-7098-D72F-2E88C46E6AF9}"/>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207600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EF48-3AEA-F714-BABE-493B4F4703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5EBAC9C-8D3B-646D-2DBB-5D777859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9B3AF10-1AA8-4AB2-FCBA-B86A187F4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209D8B-8AF3-3063-957B-E1A92E4C5B89}"/>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6" name="Footer Placeholder 5">
            <a:extLst>
              <a:ext uri="{FF2B5EF4-FFF2-40B4-BE49-F238E27FC236}">
                <a16:creationId xmlns:a16="http://schemas.microsoft.com/office/drawing/2014/main" id="{0220F0A9-EDA2-3BDD-7B49-1354B4731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38BCD-17F3-DD60-88C0-7E4597E2DD87}"/>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3878416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C196-436F-83F4-9075-590BD2D433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E70EFA8-E160-5697-A5DB-B554A0496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E33D59-B606-D5C2-4E91-DF6CB4CCB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4A2C305-690D-EFA8-7867-1E4E22F8FD10}"/>
              </a:ext>
            </a:extLst>
          </p:cNvPr>
          <p:cNvSpPr>
            <a:spLocks noGrp="1"/>
          </p:cNvSpPr>
          <p:nvPr>
            <p:ph type="dt" sz="half" idx="10"/>
          </p:nvPr>
        </p:nvSpPr>
        <p:spPr/>
        <p:txBody>
          <a:bodyPr/>
          <a:lstStyle/>
          <a:p>
            <a:fld id="{602C8F60-B9AE-8743-BFAB-B9FA3A748F89}" type="datetimeFigureOut">
              <a:rPr lang="en-US" smtClean="0"/>
              <a:t>11/8/2023</a:t>
            </a:fld>
            <a:endParaRPr lang="en-US"/>
          </a:p>
        </p:txBody>
      </p:sp>
      <p:sp>
        <p:nvSpPr>
          <p:cNvPr id="6" name="Footer Placeholder 5">
            <a:extLst>
              <a:ext uri="{FF2B5EF4-FFF2-40B4-BE49-F238E27FC236}">
                <a16:creationId xmlns:a16="http://schemas.microsoft.com/office/drawing/2014/main" id="{6CE1EAE3-E2AB-4163-DCBA-A166C9C59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E6D10-161E-EC5F-BB95-4454E0848E83}"/>
              </a:ext>
            </a:extLst>
          </p:cNvPr>
          <p:cNvSpPr>
            <a:spLocks noGrp="1"/>
          </p:cNvSpPr>
          <p:nvPr>
            <p:ph type="sldNum" sz="quarter" idx="12"/>
          </p:nvPr>
        </p:nvSpPr>
        <p:spPr/>
        <p:txBody>
          <a:bodyPr/>
          <a:lstStyle/>
          <a:p>
            <a:fld id="{A121DDB1-B834-A941-9D02-368FDD467F3A}" type="slidenum">
              <a:rPr lang="en-US" smtClean="0"/>
              <a:t>‹#›</a:t>
            </a:fld>
            <a:endParaRPr lang="en-US"/>
          </a:p>
        </p:txBody>
      </p:sp>
    </p:spTree>
    <p:extLst>
      <p:ext uri="{BB962C8B-B14F-4D97-AF65-F5344CB8AC3E}">
        <p14:creationId xmlns:p14="http://schemas.microsoft.com/office/powerpoint/2010/main" val="287233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5B3D3D-E6DB-1F10-BCB9-208F6AC85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0B2CA0-9B9C-495E-7550-E4B18E91F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E11314-4A49-7467-099D-A5E20C461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2C8F60-B9AE-8743-BFAB-B9FA3A748F89}" type="datetimeFigureOut">
              <a:rPr lang="en-US" smtClean="0"/>
              <a:t>11/8/2023</a:t>
            </a:fld>
            <a:endParaRPr lang="en-US"/>
          </a:p>
        </p:txBody>
      </p:sp>
      <p:sp>
        <p:nvSpPr>
          <p:cNvPr id="5" name="Footer Placeholder 4">
            <a:extLst>
              <a:ext uri="{FF2B5EF4-FFF2-40B4-BE49-F238E27FC236}">
                <a16:creationId xmlns:a16="http://schemas.microsoft.com/office/drawing/2014/main" id="{E0949FDF-AA03-962B-026D-DC8FAC1AE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DF7086-EBFC-9AF7-6111-19BC6CBE8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1DDB1-B834-A941-9D02-368FDD467F3A}" type="slidenum">
              <a:rPr lang="en-US" smtClean="0"/>
              <a:t>‹#›</a:t>
            </a:fld>
            <a:endParaRPr lang="en-US"/>
          </a:p>
        </p:txBody>
      </p:sp>
    </p:spTree>
    <p:extLst>
      <p:ext uri="{BB962C8B-B14F-4D97-AF65-F5344CB8AC3E}">
        <p14:creationId xmlns:p14="http://schemas.microsoft.com/office/powerpoint/2010/main" val="137461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2203A52210/project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B2B4-E014-198B-4144-6086EA598E6E}"/>
              </a:ext>
            </a:extLst>
          </p:cNvPr>
          <p:cNvSpPr>
            <a:spLocks noGrp="1"/>
          </p:cNvSpPr>
          <p:nvPr>
            <p:ph type="ctrTitle"/>
          </p:nvPr>
        </p:nvSpPr>
        <p:spPr>
          <a:xfrm>
            <a:off x="1524000" y="1284289"/>
            <a:ext cx="9144000" cy="2225673"/>
          </a:xfrm>
        </p:spPr>
        <p:txBody>
          <a:bodyPr/>
          <a:lstStyle/>
          <a:p>
            <a:r>
              <a:rPr lang="en-IN" b="1" dirty="0">
                <a:latin typeface="Monotype Corsiva" panose="03010101010201010101" pitchFamily="66" charset="0"/>
              </a:rPr>
              <a:t>HEPATITIS</a:t>
            </a:r>
            <a:r>
              <a:rPr lang="en-IN" b="1" dirty="0"/>
              <a:t> C </a:t>
            </a:r>
            <a:br>
              <a:rPr lang="en-IN" b="1" dirty="0"/>
            </a:br>
            <a:r>
              <a:rPr lang="en-IN" b="1" dirty="0">
                <a:latin typeface="Monotype Corsiva" panose="03010101010201010101" pitchFamily="66" charset="0"/>
              </a:rPr>
              <a:t>PREDICTION</a:t>
            </a:r>
            <a:endParaRPr lang="en-US" b="1" dirty="0"/>
          </a:p>
        </p:txBody>
      </p:sp>
      <p:sp>
        <p:nvSpPr>
          <p:cNvPr id="3" name="Subtitle 2">
            <a:extLst>
              <a:ext uri="{FF2B5EF4-FFF2-40B4-BE49-F238E27FC236}">
                <a16:creationId xmlns:a16="http://schemas.microsoft.com/office/drawing/2014/main" id="{B3D630E8-0743-C41F-5704-81F784ABEE30}"/>
              </a:ext>
            </a:extLst>
          </p:cNvPr>
          <p:cNvSpPr>
            <a:spLocks noGrp="1"/>
          </p:cNvSpPr>
          <p:nvPr>
            <p:ph type="subTitle" idx="1"/>
          </p:nvPr>
        </p:nvSpPr>
        <p:spPr>
          <a:xfrm>
            <a:off x="1524000" y="3509963"/>
            <a:ext cx="9144000" cy="2225673"/>
          </a:xfrm>
        </p:spPr>
        <p:txBody>
          <a:bodyPr/>
          <a:lstStyle/>
          <a:p>
            <a:endParaRPr lang="en-IN" b="1" dirty="0">
              <a:solidFill>
                <a:schemeClr val="accent1"/>
              </a:solidFill>
              <a:latin typeface="Sitka Display" pitchFamily="2" charset="0"/>
            </a:endParaRPr>
          </a:p>
          <a:p>
            <a:r>
              <a:rPr lang="en-IN" b="1" dirty="0">
                <a:solidFill>
                  <a:schemeClr val="accent1"/>
                </a:solidFill>
                <a:latin typeface="Sitka Display" pitchFamily="2" charset="0"/>
              </a:rPr>
              <a:t>NAME : ENUGALA HARSHITHA </a:t>
            </a:r>
            <a:endParaRPr lang="en-IN" b="1" dirty="0">
              <a:solidFill>
                <a:schemeClr val="accent1"/>
              </a:solidFill>
              <a:latin typeface="Sitka Heading" pitchFamily="2" charset="0"/>
            </a:endParaRPr>
          </a:p>
          <a:p>
            <a:r>
              <a:rPr lang="en-IN" b="1" dirty="0">
                <a:solidFill>
                  <a:schemeClr val="accent1"/>
                </a:solidFill>
                <a:latin typeface="Sitka Heading" pitchFamily="2" charset="0"/>
              </a:rPr>
              <a:t>ROLL . NO : 2203A52210</a:t>
            </a:r>
          </a:p>
          <a:p>
            <a:endParaRPr lang="en-IN" b="1" dirty="0">
              <a:solidFill>
                <a:schemeClr val="accent1"/>
              </a:solidFill>
              <a:latin typeface="Sitka Display" pitchFamily="2" charset="0"/>
            </a:endParaRPr>
          </a:p>
        </p:txBody>
      </p:sp>
    </p:spTree>
    <p:extLst>
      <p:ext uri="{BB962C8B-B14F-4D97-AF65-F5344CB8AC3E}">
        <p14:creationId xmlns:p14="http://schemas.microsoft.com/office/powerpoint/2010/main" val="3358765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B72F-D5A4-CA1B-4478-2B2D74020AA7}"/>
              </a:ext>
            </a:extLst>
          </p:cNvPr>
          <p:cNvSpPr>
            <a:spLocks noGrp="1"/>
          </p:cNvSpPr>
          <p:nvPr>
            <p:ph type="title"/>
          </p:nvPr>
        </p:nvSpPr>
        <p:spPr/>
        <p:txBody>
          <a:bodyPr/>
          <a:lstStyle/>
          <a:p>
            <a:r>
              <a:rPr lang="en-IN" b="1" u="sng" dirty="0"/>
              <a:t>LOGISTIC REGRESSION: </a:t>
            </a:r>
          </a:p>
        </p:txBody>
      </p:sp>
      <p:sp>
        <p:nvSpPr>
          <p:cNvPr id="3" name="Content Placeholder 2">
            <a:extLst>
              <a:ext uri="{FF2B5EF4-FFF2-40B4-BE49-F238E27FC236}">
                <a16:creationId xmlns:a16="http://schemas.microsoft.com/office/drawing/2014/main" id="{2B79F4F8-54BB-0637-1F5E-D0D531E281B0}"/>
              </a:ext>
            </a:extLst>
          </p:cNvPr>
          <p:cNvSpPr>
            <a:spLocks noGrp="1"/>
          </p:cNvSpPr>
          <p:nvPr>
            <p:ph idx="1"/>
          </p:nvPr>
        </p:nvSpPr>
        <p:spPr>
          <a:xfrm>
            <a:off x="838200" y="1825625"/>
            <a:ext cx="10515600" cy="4405493"/>
          </a:xfrm>
        </p:spPr>
        <p:txBody>
          <a:bodyPr/>
          <a:lstStyle/>
          <a:p>
            <a:pPr marL="0" indent="0">
              <a:buNone/>
            </a:pPr>
            <a:r>
              <a:rPr lang="en-US" dirty="0">
                <a:latin typeface="Times New Roman" panose="02020603050405020304" pitchFamily="18" charset="0"/>
                <a:cs typeface="Times New Roman" panose="02020603050405020304" pitchFamily="18" charset="0"/>
              </a:rPr>
              <a:t>Logistic regression is a </a:t>
            </a:r>
            <a:r>
              <a:rPr lang="en-US" dirty="0">
                <a:solidFill>
                  <a:srgbClr val="FF0000"/>
                </a:solidFill>
                <a:latin typeface="Times New Roman" panose="02020603050405020304" pitchFamily="18" charset="0"/>
                <a:cs typeface="Times New Roman" panose="02020603050405020304" pitchFamily="18" charset="0"/>
              </a:rPr>
              <a:t>classification algorithm</a:t>
            </a:r>
            <a:r>
              <a:rPr lang="en-US" dirty="0">
                <a:latin typeface="Times New Roman" panose="02020603050405020304" pitchFamily="18" charset="0"/>
                <a:cs typeface="Times New Roman" panose="02020603050405020304" pitchFamily="18" charset="0"/>
              </a:rPr>
              <a:t>, used when the value of the target variable is </a:t>
            </a:r>
            <a:r>
              <a:rPr lang="en-US" i="1" dirty="0">
                <a:solidFill>
                  <a:srgbClr val="FF0000"/>
                </a:solidFill>
                <a:latin typeface="Times New Roman" panose="02020603050405020304" pitchFamily="18" charset="0"/>
                <a:cs typeface="Times New Roman" panose="02020603050405020304" pitchFamily="18" charset="0"/>
              </a:rPr>
              <a:t>categorical</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nature. It follows parametric method approach . It can be applied for supervised data. Logistic regression is most commonly used when the data in question has binary output, so when it belongs to one class or another, or is either a 0 or 1.</a:t>
            </a:r>
          </a:p>
          <a:p>
            <a:r>
              <a:rPr lang="en-US" sz="2800" dirty="0">
                <a:latin typeface="Times New Roman" panose="02020603050405020304" pitchFamily="18" charset="0"/>
                <a:cs typeface="Times New Roman" panose="02020603050405020304" pitchFamily="18" charset="0"/>
              </a:rPr>
              <a:t>Mathematically, a logistic regression model predicts P(Y=1) as a function of X. </a:t>
            </a:r>
          </a:p>
          <a:p>
            <a:r>
              <a:rPr lang="en-US" sz="2800" dirty="0">
                <a:latin typeface="Times New Roman" panose="02020603050405020304" pitchFamily="18" charset="0"/>
                <a:cs typeface="Times New Roman" panose="02020603050405020304" pitchFamily="18" charset="0"/>
              </a:rPr>
              <a:t>It is one of the simplest ML algorithms that can be used for various classification problems .</a:t>
            </a:r>
            <a:endParaRPr lang="en-US" sz="2800" dirty="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6450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8BD0-9A84-D8AA-5D2E-9C4649519DAC}"/>
              </a:ext>
            </a:extLst>
          </p:cNvPr>
          <p:cNvSpPr>
            <a:spLocks noGrp="1"/>
          </p:cNvSpPr>
          <p:nvPr>
            <p:ph type="title"/>
          </p:nvPr>
        </p:nvSpPr>
        <p:spPr/>
        <p:txBody>
          <a:bodyPr/>
          <a:lstStyle/>
          <a:p>
            <a:r>
              <a:rPr lang="en-IN" b="1" u="sng" dirty="0"/>
              <a:t>SUPPORT VECTOR MACHINE:</a:t>
            </a:r>
          </a:p>
        </p:txBody>
      </p:sp>
      <p:sp>
        <p:nvSpPr>
          <p:cNvPr id="3" name="Content Placeholder 2">
            <a:extLst>
              <a:ext uri="{FF2B5EF4-FFF2-40B4-BE49-F238E27FC236}">
                <a16:creationId xmlns:a16="http://schemas.microsoft.com/office/drawing/2014/main" id="{C1B5A679-CEA8-81AC-E9FC-B3D0E1F8A831}"/>
              </a:ext>
            </a:extLst>
          </p:cNvPr>
          <p:cNvSpPr>
            <a:spLocks noGrp="1"/>
          </p:cNvSpPr>
          <p:nvPr>
            <p:ph idx="1"/>
          </p:nvPr>
        </p:nvSpPr>
        <p:spPr/>
        <p:txBody>
          <a:bodyPr/>
          <a:lstStyle/>
          <a:p>
            <a:pPr marL="0" indent="0">
              <a:buNone/>
            </a:pPr>
            <a:r>
              <a:rPr lang="en-US" dirty="0"/>
              <a:t>Support Vector Machine (SVM) is a powerful and versatile machine learning algorithm primarily used for classification and regression tasks. It's particularly well-suited for both linear and nonlinear classification problems and is known for its ability to find an optimal hyperplane or decision boundary that maximizes the margin between different classes. Here are the key concepts and characteristics of SVM:</a:t>
            </a:r>
          </a:p>
          <a:p>
            <a:pPr marL="0" indent="0">
              <a:buNone/>
            </a:pPr>
            <a:r>
              <a:rPr lang="en-US" b="1" u="sng" dirty="0"/>
              <a:t>Hyperplane </a:t>
            </a:r>
            <a:r>
              <a:rPr lang="en-US" b="1" dirty="0"/>
              <a:t>: </a:t>
            </a:r>
            <a:r>
              <a:rPr lang="en-US" dirty="0"/>
              <a:t>In SVM, the goal in classification is to find a hyperplane that best separates the data points of different classes. This hyperplane is chosen to maximize the margin, which is the distance between the hyperplane and the nearest data points (support vectors) of each class.</a:t>
            </a:r>
          </a:p>
          <a:p>
            <a:pPr marL="0" indent="0">
              <a:buNone/>
            </a:pPr>
            <a:endParaRPr lang="en-IN" dirty="0"/>
          </a:p>
        </p:txBody>
      </p:sp>
    </p:spTree>
    <p:extLst>
      <p:ext uri="{BB962C8B-B14F-4D97-AF65-F5344CB8AC3E}">
        <p14:creationId xmlns:p14="http://schemas.microsoft.com/office/powerpoint/2010/main" val="319902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0F2F-23BD-589D-4C39-BF75ADC260C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A03B31D-B357-2ED5-9CE9-421FF04DFF8A}"/>
              </a:ext>
            </a:extLst>
          </p:cNvPr>
          <p:cNvSpPr>
            <a:spLocks noGrp="1"/>
          </p:cNvSpPr>
          <p:nvPr>
            <p:ph idx="1"/>
          </p:nvPr>
        </p:nvSpPr>
        <p:spPr/>
        <p:txBody>
          <a:bodyPr/>
          <a:lstStyle/>
          <a:p>
            <a:pPr marL="0" indent="0">
              <a:buNone/>
            </a:pPr>
            <a:r>
              <a:rPr lang="en-US" b="1" u="sng" dirty="0"/>
              <a:t>Support vectors</a:t>
            </a:r>
            <a:r>
              <a:rPr lang="en-US" b="1" dirty="0"/>
              <a:t>: </a:t>
            </a:r>
            <a:r>
              <a:rPr lang="en-US" dirty="0"/>
              <a:t>Support vectors are the data points that are closest to the hyperplane and have the smallest margin. They play a critical role in defining the position and orientation of the hyperplane.</a:t>
            </a:r>
          </a:p>
          <a:p>
            <a:pPr marL="0" indent="0">
              <a:buNone/>
            </a:pPr>
            <a:r>
              <a:rPr lang="en-US" b="1" u="sng" dirty="0"/>
              <a:t>Linear and Nonlinear Separation</a:t>
            </a:r>
            <a:r>
              <a:rPr lang="en-US" b="1" dirty="0"/>
              <a:t>: </a:t>
            </a:r>
            <a:r>
              <a:rPr lang="en-US" dirty="0"/>
              <a:t>SVM is effective for linearly separable data, where a straight line (or hyperplane in higher dimensions) can separate the classes. However, SVM can also handle nonlinear data by using techniques like the kernel trick. Kernels allow SVM to transform the original feature space into a higher-dimensional space, where the data becomes linearly separable.</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67022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CB62-54C1-724A-1586-2A2289E2DD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C75048-CE32-2CFB-A50D-801EBD58DCEA}"/>
              </a:ext>
            </a:extLst>
          </p:cNvPr>
          <p:cNvSpPr>
            <a:spLocks noGrp="1"/>
          </p:cNvSpPr>
          <p:nvPr>
            <p:ph idx="1"/>
          </p:nvPr>
        </p:nvSpPr>
        <p:spPr/>
        <p:txBody>
          <a:bodyPr>
            <a:normAutofit lnSpcReduction="10000"/>
          </a:bodyPr>
          <a:lstStyle/>
          <a:p>
            <a:pPr marL="0" indent="0">
              <a:buNone/>
            </a:pPr>
            <a:r>
              <a:rPr lang="en-US" b="1" u="sng" dirty="0"/>
              <a:t>Classification and Regression</a:t>
            </a:r>
            <a:r>
              <a:rPr lang="en-US" b="1" dirty="0"/>
              <a:t>: </a:t>
            </a:r>
            <a:r>
              <a:rPr lang="en-US" dirty="0"/>
              <a:t>SVM is primarily used for classification, where it assigns data points to different classes. However, it can also be used for regression tasks, referred to as Support Vector Regression (SVR), where it finds a hyperplane that best fits the data while minimizing errors.</a:t>
            </a:r>
          </a:p>
          <a:p>
            <a:pPr marL="0" indent="0">
              <a:buNone/>
            </a:pPr>
            <a:r>
              <a:rPr lang="en-US" dirty="0"/>
              <a:t>SVMs are widely used in applications like image classification, text classification, bioinformatics, and many others. They are favored for their ability to handle high-dimensional data, robustness against overfitting, and adaptability to both linear and nonlinear problems. However, tuning SVM hyperparameters, especially for non-linear kernels, can be a complex task.</a:t>
            </a:r>
          </a:p>
          <a:p>
            <a:endParaRPr lang="en-IN" dirty="0"/>
          </a:p>
        </p:txBody>
      </p:sp>
    </p:spTree>
    <p:extLst>
      <p:ext uri="{BB962C8B-B14F-4D97-AF65-F5344CB8AC3E}">
        <p14:creationId xmlns:p14="http://schemas.microsoft.com/office/powerpoint/2010/main" val="428090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E6F9-1D58-80A6-5B9F-34661B3B9531}"/>
              </a:ext>
            </a:extLst>
          </p:cNvPr>
          <p:cNvSpPr>
            <a:spLocks noGrp="1"/>
          </p:cNvSpPr>
          <p:nvPr>
            <p:ph type="title"/>
          </p:nvPr>
        </p:nvSpPr>
        <p:spPr/>
        <p:txBody>
          <a:bodyPr/>
          <a:lstStyle/>
          <a:p>
            <a:r>
              <a:rPr lang="en-IN" b="1" u="sng" dirty="0"/>
              <a:t>PERCEPTRON LEARNING:</a:t>
            </a:r>
          </a:p>
        </p:txBody>
      </p:sp>
      <p:sp>
        <p:nvSpPr>
          <p:cNvPr id="3" name="Content Placeholder 2">
            <a:extLst>
              <a:ext uri="{FF2B5EF4-FFF2-40B4-BE49-F238E27FC236}">
                <a16:creationId xmlns:a16="http://schemas.microsoft.com/office/drawing/2014/main" id="{84B97F9F-7FF4-2939-25CA-4A106959E2AC}"/>
              </a:ext>
            </a:extLst>
          </p:cNvPr>
          <p:cNvSpPr>
            <a:spLocks noGrp="1"/>
          </p:cNvSpPr>
          <p:nvPr>
            <p:ph idx="1"/>
          </p:nvPr>
        </p:nvSpPr>
        <p:spPr/>
        <p:txBody>
          <a:bodyPr>
            <a:normAutofit fontScale="92500" lnSpcReduction="10000"/>
          </a:bodyPr>
          <a:lstStyle/>
          <a:p>
            <a:pPr marL="0" indent="0" algn="just">
              <a:buNone/>
            </a:pPr>
            <a:r>
              <a:rPr lang="en-US" sz="2800" dirty="0">
                <a:latin typeface="Times New Roman" pitchFamily="18" charset="0"/>
                <a:cs typeface="Times New Roman" pitchFamily="18" charset="0"/>
              </a:rPr>
              <a:t>Perceptron is a building block of an Artificial Neural Network.</a:t>
            </a:r>
          </a:p>
          <a:p>
            <a:pPr marL="0" indent="0" algn="just">
              <a:buNone/>
            </a:pPr>
            <a:r>
              <a:rPr lang="en-US" sz="2800" dirty="0">
                <a:latin typeface="Times New Roman" pitchFamily="18" charset="0"/>
                <a:cs typeface="Times New Roman" pitchFamily="18" charset="0"/>
              </a:rPr>
              <a:t>Perceptron is a linear Machine Learning algorithm used for supervised learning for various binary classifiers. </a:t>
            </a:r>
          </a:p>
          <a:p>
            <a:pPr marL="0" indent="0" algn="just">
              <a:buNone/>
            </a:pPr>
            <a:r>
              <a:rPr lang="en-US" sz="2800" dirty="0">
                <a:latin typeface="Times New Roman" pitchFamily="18" charset="0"/>
                <a:cs typeface="Times New Roman" pitchFamily="18" charset="0"/>
              </a:rPr>
              <a:t>This algorithm enables neurons to learn elements and processes them one by one during preparation.</a:t>
            </a:r>
          </a:p>
          <a:p>
            <a:pPr marL="0" indent="0">
              <a:buNone/>
            </a:pPr>
            <a:r>
              <a:rPr lang="en-US" sz="3200" dirty="0">
                <a:latin typeface="Times New Roman" pitchFamily="18" charset="0"/>
                <a:cs typeface="Times New Roman" pitchFamily="18" charset="0"/>
              </a:rPr>
              <a:t>The perceptron consists of 4 parts.</a:t>
            </a: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•Input values or One input layer</a:t>
            </a:r>
          </a:p>
          <a:p>
            <a:pPr>
              <a:buFont typeface="Arial" pitchFamily="34" charset="0"/>
              <a:buChar char="•"/>
            </a:pPr>
            <a:r>
              <a:rPr lang="en-US" sz="2800" dirty="0">
                <a:latin typeface="Times New Roman" pitchFamily="18" charset="0"/>
                <a:cs typeface="Times New Roman" pitchFamily="18" charset="0"/>
              </a:rPr>
              <a:t>Weights and Bias</a:t>
            </a:r>
          </a:p>
          <a:p>
            <a:pPr>
              <a:buFont typeface="Arial" pitchFamily="34" charset="0"/>
              <a:buChar char="•"/>
            </a:pPr>
            <a:r>
              <a:rPr lang="en-US" sz="2800" dirty="0">
                <a:latin typeface="Times New Roman" pitchFamily="18" charset="0"/>
                <a:cs typeface="Times New Roman" pitchFamily="18" charset="0"/>
              </a:rPr>
              <a:t>Net sum</a:t>
            </a:r>
          </a:p>
          <a:p>
            <a:pPr marL="0" indent="0" algn="just">
              <a:buNone/>
            </a:pPr>
            <a:r>
              <a:rPr lang="en-US" dirty="0"/>
              <a:t>Activation function</a:t>
            </a:r>
            <a:endParaRPr lang="en-IN" dirty="0"/>
          </a:p>
        </p:txBody>
      </p:sp>
    </p:spTree>
    <p:extLst>
      <p:ext uri="{BB962C8B-B14F-4D97-AF65-F5344CB8AC3E}">
        <p14:creationId xmlns:p14="http://schemas.microsoft.com/office/powerpoint/2010/main" val="24029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C9EA-1E6A-2498-CD41-E5B494F69E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8B9400-83C8-026E-1DB9-8FD6B3B0FB1E}"/>
              </a:ext>
            </a:extLst>
          </p:cNvPr>
          <p:cNvSpPr>
            <a:spLocks noGrp="1"/>
          </p:cNvSpPr>
          <p:nvPr>
            <p:ph idx="1"/>
          </p:nvPr>
        </p:nvSpPr>
        <p:spPr/>
        <p:txBody>
          <a:bodyPr/>
          <a:lstStyle/>
          <a:p>
            <a:pPr marL="0" indent="0">
              <a:buNone/>
            </a:pPr>
            <a:r>
              <a:rPr lang="en-US" b="1" u="sng" dirty="0">
                <a:latin typeface="Times New Roman" pitchFamily="18" charset="0"/>
                <a:cs typeface="Times New Roman" pitchFamily="18" charset="0"/>
              </a:rPr>
              <a:t>Activation Function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 neuron can be activated or not, is determined by an activation function. The activation function calculates a weighted sum and further adding bias with it to give the result.</a:t>
            </a:r>
          </a:p>
          <a:p>
            <a:pPr marL="0" indent="0">
              <a:buNone/>
            </a:pPr>
            <a:r>
              <a:rPr lang="en-US" dirty="0"/>
              <a:t>The default activation function in perception learning is</a:t>
            </a:r>
          </a:p>
          <a:p>
            <a:pPr marL="0" indent="0">
              <a:buNone/>
            </a:pPr>
            <a:r>
              <a:rPr lang="en-US" dirty="0"/>
              <a:t> </a:t>
            </a:r>
            <a:r>
              <a:rPr lang="en-US" dirty="0">
                <a:solidFill>
                  <a:schemeClr val="accent1"/>
                </a:solidFill>
              </a:rPr>
              <a:t>Sigmoid</a:t>
            </a:r>
            <a:r>
              <a:rPr lang="en-US" dirty="0"/>
              <a:t> </a:t>
            </a:r>
            <a:r>
              <a:rPr lang="en-US" dirty="0">
                <a:solidFill>
                  <a:schemeClr val="accent1"/>
                </a:solidFill>
              </a:rPr>
              <a:t>function.</a:t>
            </a:r>
          </a:p>
          <a:p>
            <a:endParaRPr lang="en-IN" dirty="0"/>
          </a:p>
        </p:txBody>
      </p:sp>
    </p:spTree>
    <p:extLst>
      <p:ext uri="{BB962C8B-B14F-4D97-AF65-F5344CB8AC3E}">
        <p14:creationId xmlns:p14="http://schemas.microsoft.com/office/powerpoint/2010/main" val="418985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728C1-1E15-D2FF-B482-2B4853730BB4}"/>
              </a:ext>
            </a:extLst>
          </p:cNvPr>
          <p:cNvSpPr>
            <a:spLocks noGrp="1"/>
          </p:cNvSpPr>
          <p:nvPr>
            <p:ph type="title"/>
          </p:nvPr>
        </p:nvSpPr>
        <p:spPr/>
        <p:txBody>
          <a:bodyPr/>
          <a:lstStyle/>
          <a:p>
            <a:r>
              <a:rPr lang="en-IN" b="1" u="sng" dirty="0">
                <a:solidFill>
                  <a:srgbClr val="FF0000"/>
                </a:solidFill>
                <a:latin typeface="Times New Roman" panose="02020603050405020304" pitchFamily="18" charset="0"/>
                <a:cs typeface="Times New Roman" panose="02020603050405020304" pitchFamily="18" charset="0"/>
              </a:rPr>
              <a:t>K-Nearest Neighbour:</a:t>
            </a:r>
          </a:p>
        </p:txBody>
      </p:sp>
      <p:sp>
        <p:nvSpPr>
          <p:cNvPr id="3" name="Content Placeholder 2">
            <a:extLst>
              <a:ext uri="{FF2B5EF4-FFF2-40B4-BE49-F238E27FC236}">
                <a16:creationId xmlns:a16="http://schemas.microsoft.com/office/drawing/2014/main" id="{D4B540CA-B3D6-9F00-9558-2E3A61A2B6BE}"/>
              </a:ext>
            </a:extLst>
          </p:cNvPr>
          <p:cNvSpPr>
            <a:spLocks noGrp="1"/>
          </p:cNvSpPr>
          <p:nvPr>
            <p:ph idx="1"/>
          </p:nvPr>
        </p:nvSpPr>
        <p:spPr/>
        <p:txBody>
          <a:bodyPr>
            <a:normAutofit/>
          </a:bodyPr>
          <a:lstStyle/>
          <a:p>
            <a:pPr marL="0" indent="0">
              <a:buNone/>
            </a:pPr>
            <a:r>
              <a:rPr lang="en-US" b="0" i="0" dirty="0">
                <a:effectLst/>
                <a:latin typeface="Söhne"/>
              </a:rPr>
              <a:t>     </a:t>
            </a:r>
            <a:r>
              <a:rPr lang="en-US" sz="2400" b="0" i="0" dirty="0">
                <a:effectLst/>
              </a:rPr>
              <a:t>The k-nearest neighbors (k-NN) algorithm is a simple and effective supervised machine learning algorithm used for classification and regression tasks. It's a non-parametric method that doesn't make any underlying assumptions about the distribution of the data.</a:t>
            </a:r>
          </a:p>
          <a:p>
            <a:pPr marL="0" indent="0" algn="l">
              <a:buNone/>
            </a:pPr>
            <a:r>
              <a:rPr lang="en-US" dirty="0">
                <a:latin typeface="Söhne"/>
              </a:rPr>
              <a:t>  </a:t>
            </a:r>
            <a:r>
              <a:rPr lang="en-US" b="1" i="0" u="sng" dirty="0">
                <a:effectLst/>
                <a:latin typeface="Times New Roman" panose="02020603050405020304" pitchFamily="18" charset="0"/>
                <a:cs typeface="Times New Roman" panose="02020603050405020304" pitchFamily="18" charset="0"/>
              </a:rPr>
              <a:t>Distance Calculation</a:t>
            </a:r>
            <a:r>
              <a:rPr lang="en-US" b="0" i="0" dirty="0">
                <a:effectLst/>
                <a:latin typeface="Söhne"/>
              </a:rPr>
              <a:t>: </a:t>
            </a:r>
            <a:r>
              <a:rPr lang="en-US" sz="2400" b="0" i="0" dirty="0">
                <a:effectLst/>
              </a:rPr>
              <a:t>For a given data point to be classified, k-NN calculates the distance between that point and all other points in the dataset. Euclidean distance is a common measure, but other distance metrics like Manhattan or cosine distance can also be used, depending on the nature of the data.</a:t>
            </a:r>
          </a:p>
          <a:p>
            <a:pPr marL="0" indent="0" algn="l">
              <a:buNone/>
            </a:pPr>
            <a:r>
              <a:rPr lang="en-US" b="1" i="0" dirty="0">
                <a:effectLst/>
                <a:latin typeface="Söhne"/>
              </a:rPr>
              <a:t>  </a:t>
            </a:r>
            <a:r>
              <a:rPr lang="en-US" b="1" i="0" u="sng" dirty="0">
                <a:effectLst/>
                <a:latin typeface="Times New Roman" panose="02020603050405020304" pitchFamily="18" charset="0"/>
                <a:cs typeface="Times New Roman" panose="02020603050405020304" pitchFamily="18" charset="0"/>
              </a:rPr>
              <a:t>Choosing the Neighbors</a:t>
            </a:r>
            <a:r>
              <a:rPr lang="en-US" b="0" i="0" u="sng" dirty="0">
                <a:effectLst/>
                <a:latin typeface="Times New Roman" panose="02020603050405020304" pitchFamily="18" charset="0"/>
                <a:cs typeface="Times New Roman" panose="02020603050405020304" pitchFamily="18" charset="0"/>
              </a:rPr>
              <a:t>: </a:t>
            </a:r>
            <a:r>
              <a:rPr lang="en-US" sz="2400" b="0" i="0" dirty="0">
                <a:effectLst/>
              </a:rPr>
              <a:t>The algorithm then selects the k-nearest data points (neighbors) based on the calculated distances.</a:t>
            </a:r>
          </a:p>
          <a:p>
            <a:pPr marL="0" indent="0">
              <a:buNone/>
            </a:pPr>
            <a:endParaRPr lang="en-IN" dirty="0"/>
          </a:p>
        </p:txBody>
      </p:sp>
    </p:spTree>
    <p:extLst>
      <p:ext uri="{BB962C8B-B14F-4D97-AF65-F5344CB8AC3E}">
        <p14:creationId xmlns:p14="http://schemas.microsoft.com/office/powerpoint/2010/main" val="1851114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2DB4-050F-819C-A1EF-4DED15358D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60A3FF-CA0C-E5B9-2D3E-733B702AB304}"/>
              </a:ext>
            </a:extLst>
          </p:cNvPr>
          <p:cNvSpPr>
            <a:spLocks noGrp="1"/>
          </p:cNvSpPr>
          <p:nvPr>
            <p:ph idx="1"/>
          </p:nvPr>
        </p:nvSpPr>
        <p:spPr/>
        <p:txBody>
          <a:bodyPr>
            <a:normAutofit lnSpcReduction="10000"/>
          </a:bodyPr>
          <a:lstStyle/>
          <a:p>
            <a:pPr marL="0" indent="0" algn="l">
              <a:buNone/>
            </a:pPr>
            <a:r>
              <a:rPr lang="en-US" b="1" i="0" dirty="0">
                <a:effectLst/>
                <a:latin typeface="Söhne"/>
              </a:rPr>
              <a:t>   </a:t>
            </a:r>
            <a:r>
              <a:rPr lang="en-US" sz="2400" b="1" i="0" u="sng" dirty="0">
                <a:effectLst/>
                <a:latin typeface="Times New Roman" panose="02020603050405020304" pitchFamily="18" charset="0"/>
                <a:cs typeface="Times New Roman" panose="02020603050405020304" pitchFamily="18" charset="0"/>
              </a:rPr>
              <a:t>Majority Vote (for Classification)</a:t>
            </a:r>
            <a:r>
              <a:rPr lang="en-US" sz="2400" b="0" i="0" u="sng" dirty="0">
                <a:effectLst/>
                <a:latin typeface="Times New Roman" panose="02020603050405020304" pitchFamily="18" charset="0"/>
                <a:cs typeface="Times New Roman" panose="02020603050405020304" pitchFamily="18" charset="0"/>
              </a:rPr>
              <a:t>: </a:t>
            </a:r>
            <a:r>
              <a:rPr lang="en-US" sz="2400" b="0" i="0" dirty="0">
                <a:effectLst/>
              </a:rPr>
              <a:t>For classification tasks, the most common class label among the k-nearest neighbors is assigned to the data point being classified. This is determined through a majority vote.</a:t>
            </a:r>
          </a:p>
          <a:p>
            <a:pPr marL="0" indent="0" algn="l">
              <a:buNone/>
            </a:pPr>
            <a:r>
              <a:rPr lang="en-US" b="1" i="0" dirty="0">
                <a:effectLst/>
                <a:latin typeface="Söhne"/>
              </a:rPr>
              <a:t>   </a:t>
            </a:r>
            <a:r>
              <a:rPr lang="en-US" sz="2400" b="1" i="0" u="sng" dirty="0">
                <a:effectLst/>
                <a:latin typeface="Times New Roman" panose="02020603050405020304" pitchFamily="18" charset="0"/>
                <a:cs typeface="Times New Roman" panose="02020603050405020304" pitchFamily="18" charset="0"/>
              </a:rPr>
              <a:t>Average (for Regression): </a:t>
            </a:r>
            <a:r>
              <a:rPr lang="en-US" sz="2400" b="0" i="0" dirty="0">
                <a:effectLst/>
              </a:rPr>
              <a:t>For regression tasks, the average of the values of the k-nearest neighbors is taken and used as the predicted value for the data point.</a:t>
            </a:r>
          </a:p>
          <a:p>
            <a:pPr marL="0" indent="0" algn="l">
              <a:buNone/>
            </a:pPr>
            <a:r>
              <a:rPr lang="en-US" sz="2400" b="1"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K</a:t>
            </a:r>
            <a:r>
              <a:rPr lang="en-US" sz="2400" b="1" dirty="0">
                <a:latin typeface="Times New Roman" panose="02020603050405020304" pitchFamily="18" charset="0"/>
                <a:cs typeface="Times New Roman" panose="02020603050405020304" pitchFamily="18" charset="0"/>
              </a:rPr>
              <a:t>:</a:t>
            </a:r>
            <a:r>
              <a:rPr lang="en-US" sz="2400" b="0" i="0" dirty="0">
                <a:effectLst/>
              </a:rPr>
              <a:t>It represents the number of neighbors to consider. The choice of 'k' can significantly impact the performance of the algorithm. A lower 'k' value leads to a more complex model and can result in overfitting, while a higher 'k' value may lead to oversimplification.</a:t>
            </a:r>
          </a:p>
          <a:p>
            <a:r>
              <a:rPr lang="en-US" sz="2400" b="0" i="0" dirty="0">
                <a:effectLst/>
              </a:rPr>
              <a:t>It's important to preprocess the data, perform feature scaling, and choose suitable 'k' and distance metrics to get the best performance from the k-NN algorithm.</a:t>
            </a:r>
          </a:p>
          <a:p>
            <a:endParaRPr lang="en-IN" dirty="0"/>
          </a:p>
        </p:txBody>
      </p:sp>
    </p:spTree>
    <p:extLst>
      <p:ext uri="{BB962C8B-B14F-4D97-AF65-F5344CB8AC3E}">
        <p14:creationId xmlns:p14="http://schemas.microsoft.com/office/powerpoint/2010/main" val="21685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B10A-0765-8F83-27C4-263B5C747F75}"/>
              </a:ext>
            </a:extLst>
          </p:cNvPr>
          <p:cNvSpPr>
            <a:spLocks noGrp="1"/>
          </p:cNvSpPr>
          <p:nvPr>
            <p:ph type="title"/>
          </p:nvPr>
        </p:nvSpPr>
        <p:spPr>
          <a:xfrm>
            <a:off x="828773" y="365125"/>
            <a:ext cx="10515600" cy="1325563"/>
          </a:xfrm>
        </p:spPr>
        <p:txBody>
          <a:bodyPr>
            <a:normAutofit/>
          </a:bodyPr>
          <a:lstStyle/>
          <a:p>
            <a:r>
              <a:rPr lang="en-IN" sz="3600" b="0" i="0" u="sng" dirty="0">
                <a:effectLst/>
                <a:latin typeface="Times New Roman" panose="02020603050405020304" pitchFamily="18" charset="0"/>
                <a:cs typeface="Times New Roman" panose="02020603050405020304" pitchFamily="18" charset="0"/>
              </a:rPr>
              <a:t>Principal Component Analysis (PCA):</a:t>
            </a:r>
            <a:endParaRPr lang="en-IN" sz="3600"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415CC8C-6164-5FDB-295F-3D7690870EB5}"/>
              </a:ext>
            </a:extLst>
          </p:cNvPr>
          <p:cNvSpPr txBox="1"/>
          <p:nvPr/>
        </p:nvSpPr>
        <p:spPr>
          <a:xfrm>
            <a:off x="603315" y="1690688"/>
            <a:ext cx="11227324" cy="5201424"/>
          </a:xfrm>
          <a:prstGeom prst="rect">
            <a:avLst/>
          </a:prstGeom>
          <a:noFill/>
        </p:spPr>
        <p:txBody>
          <a:bodyPr wrap="square">
            <a:spAutoFit/>
          </a:bodyPr>
          <a:lstStyle/>
          <a:p>
            <a:r>
              <a:rPr lang="en-US" sz="2400" b="0" i="0" dirty="0">
                <a:effectLst/>
              </a:rPr>
              <a:t>Principal Component Analysis (PCA) is a dimensionality reduction technique used in data analysis and machine learning to simplify the complexity of high-dimensional datasets. It identifies patterns in data, aiming to reduce its dimensionality while preserving important information.</a:t>
            </a:r>
          </a:p>
          <a:p>
            <a:r>
              <a:rPr lang="en-IN" sz="2000" dirty="0"/>
              <a:t>     </a:t>
            </a:r>
            <a:r>
              <a:rPr lang="en-US" sz="2400" b="1" i="0" u="sng" dirty="0">
                <a:effectLst/>
                <a:latin typeface="Times New Roman" panose="02020603050405020304" pitchFamily="18" charset="0"/>
                <a:cs typeface="Times New Roman" panose="02020603050405020304" pitchFamily="18" charset="0"/>
              </a:rPr>
              <a:t>Correlation and Variance Analysis: </a:t>
            </a:r>
            <a:r>
              <a:rPr lang="en-US" sz="2400" b="0" i="0" dirty="0">
                <a:effectLst/>
              </a:rPr>
              <a:t>PCA analyzes the correlations between features in a dataset. It seeks directions, called principal components, along which the variance of the data is maximized.</a:t>
            </a:r>
          </a:p>
          <a:p>
            <a:pPr algn="l"/>
            <a:r>
              <a:rPr lang="en-US" sz="2400" b="1" i="0" u="sng" dirty="0">
                <a:effectLst/>
                <a:latin typeface="Times New Roman" panose="02020603050405020304" pitchFamily="18" charset="0"/>
                <a:cs typeface="Times New Roman" panose="02020603050405020304" pitchFamily="18" charset="0"/>
              </a:rPr>
              <a:t>  Dimension Reduction</a:t>
            </a:r>
            <a:r>
              <a:rPr lang="en-US" sz="2400" b="0" i="0" u="sng" dirty="0">
                <a:effectLst/>
                <a:latin typeface="Times New Roman" panose="02020603050405020304" pitchFamily="18" charset="0"/>
                <a:cs typeface="Times New Roman" panose="02020603050405020304" pitchFamily="18" charset="0"/>
              </a:rPr>
              <a:t>: </a:t>
            </a:r>
            <a:r>
              <a:rPr lang="en-US" sz="2400" b="0" i="0" dirty="0">
                <a:effectLst/>
              </a:rPr>
              <a:t>PCA transforms the original features into a new set of orthogonal (uncorrelated) features called principal components. These components are ordered by the amount of variance they explain in the data.</a:t>
            </a:r>
          </a:p>
          <a:p>
            <a:pPr algn="l"/>
            <a:r>
              <a:rPr lang="en-US" sz="2400" b="1" i="0" u="sng" dirty="0">
                <a:effectLst/>
                <a:latin typeface="Times New Roman" panose="02020603050405020304" pitchFamily="18" charset="0"/>
                <a:cs typeface="Times New Roman" panose="02020603050405020304" pitchFamily="18" charset="0"/>
              </a:rPr>
              <a:t>  Selection of Principal Components</a:t>
            </a:r>
            <a:r>
              <a:rPr lang="en-US" sz="2400" b="0" i="0" u="sng" dirty="0">
                <a:effectLst/>
                <a:latin typeface="Times New Roman" panose="02020603050405020304" pitchFamily="18" charset="0"/>
                <a:cs typeface="Times New Roman" panose="02020603050405020304" pitchFamily="18" charset="0"/>
              </a:rPr>
              <a:t>: </a:t>
            </a:r>
            <a:r>
              <a:rPr lang="en-US" sz="2400" b="0" i="0" dirty="0">
                <a:effectLst/>
              </a:rPr>
              <a:t>The number of principal components selected is usually determined based on the variance explained or by specifying the desired amount of variance to retain in the data.</a:t>
            </a:r>
          </a:p>
          <a:p>
            <a:endParaRPr lang="en-US" sz="2000" dirty="0"/>
          </a:p>
        </p:txBody>
      </p:sp>
    </p:spTree>
    <p:extLst>
      <p:ext uri="{BB962C8B-B14F-4D97-AF65-F5344CB8AC3E}">
        <p14:creationId xmlns:p14="http://schemas.microsoft.com/office/powerpoint/2010/main" val="359018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5C45-3ABD-02CA-2CB4-794BE6E4AF44}"/>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B957DB28-F1E8-D64E-9425-259CB93EBE3A}"/>
              </a:ext>
            </a:extLst>
          </p:cNvPr>
          <p:cNvSpPr txBox="1"/>
          <p:nvPr/>
        </p:nvSpPr>
        <p:spPr>
          <a:xfrm>
            <a:off x="838200" y="1885361"/>
            <a:ext cx="10515600" cy="2308324"/>
          </a:xfrm>
          <a:prstGeom prst="rect">
            <a:avLst/>
          </a:prstGeom>
          <a:noFill/>
        </p:spPr>
        <p:txBody>
          <a:bodyPr wrap="square">
            <a:spAutoFit/>
          </a:bodyPr>
          <a:lstStyle/>
          <a:p>
            <a:r>
              <a:rPr lang="en-US" sz="2400" b="0" i="0" dirty="0">
                <a:effectLst/>
              </a:rPr>
              <a:t>PCA is a powerful technique in exploratory data analysis and feature extraction, especially in situations where the original data has high dimensionality and computational complexity. It helps in understanding the underlying structure of the data by capturing the most critical aspects while reducing its dimensionality.</a:t>
            </a:r>
          </a:p>
          <a:p>
            <a:endParaRPr lang="en-US" sz="2400" b="0" i="0" dirty="0">
              <a:effectLst/>
            </a:endParaRPr>
          </a:p>
          <a:p>
            <a:endParaRPr lang="en-US" sz="2400" dirty="0"/>
          </a:p>
        </p:txBody>
      </p:sp>
    </p:spTree>
    <p:extLst>
      <p:ext uri="{BB962C8B-B14F-4D97-AF65-F5344CB8AC3E}">
        <p14:creationId xmlns:p14="http://schemas.microsoft.com/office/powerpoint/2010/main" val="122406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95A4-94CD-B681-C93B-96FCA4BD00FC}"/>
              </a:ext>
            </a:extLst>
          </p:cNvPr>
          <p:cNvSpPr>
            <a:spLocks noGrp="1"/>
          </p:cNvSpPr>
          <p:nvPr>
            <p:ph type="title"/>
          </p:nvPr>
        </p:nvSpPr>
        <p:spPr/>
        <p:txBody>
          <a:bodyPr/>
          <a:lstStyle/>
          <a:p>
            <a:r>
              <a:rPr lang="en-IN" b="1" u="sng" dirty="0">
                <a:solidFill>
                  <a:schemeClr val="tx2">
                    <a:lumMod val="50000"/>
                  </a:schemeClr>
                </a:solidFill>
              </a:rPr>
              <a:t>INTRODUCTION:</a:t>
            </a:r>
            <a:endParaRPr lang="en-US" b="1" u="sng" dirty="0">
              <a:solidFill>
                <a:schemeClr val="tx2">
                  <a:lumMod val="50000"/>
                </a:schemeClr>
              </a:solidFill>
            </a:endParaRPr>
          </a:p>
        </p:txBody>
      </p:sp>
      <p:sp>
        <p:nvSpPr>
          <p:cNvPr id="6" name="Content Placeholder 5">
            <a:extLst>
              <a:ext uri="{FF2B5EF4-FFF2-40B4-BE49-F238E27FC236}">
                <a16:creationId xmlns:a16="http://schemas.microsoft.com/office/drawing/2014/main" id="{3E3D10FA-40EA-863C-1BDB-CA6D48F07776}"/>
              </a:ext>
            </a:extLst>
          </p:cNvPr>
          <p:cNvSpPr>
            <a:spLocks noGrp="1"/>
          </p:cNvSpPr>
          <p:nvPr>
            <p:ph idx="1"/>
          </p:nvPr>
        </p:nvSpPr>
        <p:spPr>
          <a:xfrm>
            <a:off x="838200" y="1690689"/>
            <a:ext cx="10515600" cy="4487690"/>
          </a:xfrm>
        </p:spPr>
        <p:txBody>
          <a:bodyPr>
            <a:normAutofit fontScale="92500" lnSpcReduction="10000"/>
          </a:bodyPr>
          <a:lstStyle/>
          <a:p>
            <a:pPr marL="0" indent="0" algn="just">
              <a:buNone/>
            </a:pPr>
            <a:r>
              <a:rPr lang="en-IN" dirty="0">
                <a:solidFill>
                  <a:schemeClr val="accent1">
                    <a:lumMod val="75000"/>
                  </a:schemeClr>
                </a:solidFill>
              </a:rPr>
              <a:t>What is Hepatitis C ?</a:t>
            </a:r>
          </a:p>
          <a:p>
            <a:pPr marL="0" indent="0">
              <a:buNone/>
            </a:pPr>
            <a:r>
              <a:rPr lang="en-IN" b="0" i="0" u="none" strike="noStrike" dirty="0">
                <a:solidFill>
                  <a:srgbClr val="080808"/>
                </a:solidFill>
                <a:effectLst/>
                <a:latin typeface="mayo-sans"/>
              </a:rPr>
              <a:t>Hepatitis C is a viral infection that causes liver swelling, called inflammation. Hepatitis C can lead to serious liver damage. The hepatitis C virus (HCV) spreads through contact with blood that has the virus in it.</a:t>
            </a:r>
          </a:p>
          <a:p>
            <a:pPr marL="0" indent="0">
              <a:buNone/>
            </a:pPr>
            <a:r>
              <a:rPr lang="en-IN" b="0" i="0" u="none" strike="noStrike" dirty="0">
                <a:solidFill>
                  <a:srgbClr val="080808"/>
                </a:solidFill>
                <a:effectLst/>
                <a:latin typeface="mayo-sans"/>
              </a:rPr>
              <a:t>Newer antiviral medicines are the treatment of choice for most people with the ongoing, called chronic, hepatitis C infection. These medicines often can cure chronic hepatitis C. But many people with hepatitis C don't know they have it. That's mainly because symptoms can take decades to appear. So, the U.S. Preventive Services Task Force recommends that all adults ages 18 to 79 years be screened for hepatitis C.</a:t>
            </a:r>
          </a:p>
          <a:p>
            <a:pPr marL="0" indent="0">
              <a:buNone/>
            </a:pPr>
            <a:r>
              <a:rPr lang="en-IN" b="0" i="0" u="none" strike="noStrike" dirty="0">
                <a:solidFill>
                  <a:srgbClr val="080808"/>
                </a:solidFill>
                <a:effectLst/>
                <a:latin typeface="mayo-sans"/>
              </a:rPr>
              <a:t>Screening is for everyone, even those who don't have symptoms or known liver disease.</a:t>
            </a:r>
          </a:p>
          <a:p>
            <a:pPr marL="0" indent="0">
              <a:buNone/>
            </a:pPr>
            <a:endParaRPr lang="en-IN" dirty="0">
              <a:solidFill>
                <a:schemeClr val="accent1">
                  <a:lumMod val="75000"/>
                </a:schemeClr>
              </a:solidFill>
              <a:latin typeface="mayo-sans"/>
            </a:endParaRPr>
          </a:p>
          <a:p>
            <a:endParaRPr lang="en-IN" b="0" i="0" u="none" strike="noStrike" dirty="0">
              <a:solidFill>
                <a:srgbClr val="080808"/>
              </a:solidFill>
              <a:effectLst/>
              <a:latin typeface="mayo-sans"/>
            </a:endParaRPr>
          </a:p>
        </p:txBody>
      </p:sp>
    </p:spTree>
    <p:extLst>
      <p:ext uri="{BB962C8B-B14F-4D97-AF65-F5344CB8AC3E}">
        <p14:creationId xmlns:p14="http://schemas.microsoft.com/office/powerpoint/2010/main" val="1438860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561C-5D9C-A302-4084-8E60E03817B8}"/>
              </a:ext>
            </a:extLst>
          </p:cNvPr>
          <p:cNvSpPr>
            <a:spLocks noGrp="1"/>
          </p:cNvSpPr>
          <p:nvPr>
            <p:ph type="title"/>
          </p:nvPr>
        </p:nvSpPr>
        <p:spPr/>
        <p:txBody>
          <a:bodyPr>
            <a:normAutofit/>
          </a:bodyPr>
          <a:lstStyle/>
          <a:p>
            <a:r>
              <a:rPr lang="en-IN" sz="3600" b="1" u="sng" dirty="0">
                <a:latin typeface="Times New Roman" panose="02020603050405020304" pitchFamily="18" charset="0"/>
                <a:cs typeface="Times New Roman" panose="02020603050405020304" pitchFamily="18" charset="0"/>
              </a:rPr>
              <a:t>Boot strapping:</a:t>
            </a:r>
          </a:p>
        </p:txBody>
      </p:sp>
      <p:sp>
        <p:nvSpPr>
          <p:cNvPr id="3" name="Content Placeholder 2">
            <a:extLst>
              <a:ext uri="{FF2B5EF4-FFF2-40B4-BE49-F238E27FC236}">
                <a16:creationId xmlns:a16="http://schemas.microsoft.com/office/drawing/2014/main" id="{FA37F362-FC26-3917-E203-FF3307E82EC2}"/>
              </a:ext>
            </a:extLst>
          </p:cNvPr>
          <p:cNvSpPr>
            <a:spLocks noGrp="1"/>
          </p:cNvSpPr>
          <p:nvPr>
            <p:ph idx="1"/>
          </p:nvPr>
        </p:nvSpPr>
        <p:spPr/>
        <p:txBody>
          <a:bodyPr>
            <a:normAutofit/>
          </a:bodyPr>
          <a:lstStyle/>
          <a:p>
            <a:pPr marL="0" indent="0">
              <a:buNone/>
            </a:pPr>
            <a:r>
              <a:rPr lang="en-US" dirty="0">
                <a:latin typeface="Söhne"/>
              </a:rPr>
              <a:t>      </a:t>
            </a:r>
            <a:r>
              <a:rPr lang="en-US" sz="2400" dirty="0"/>
              <a:t>A</a:t>
            </a:r>
            <a:r>
              <a:rPr lang="en-US" sz="2400" b="0" i="0" dirty="0">
                <a:effectLst/>
              </a:rPr>
              <a:t> statistical resampling technique used to estimate the sampling distribution of a statistic. Bootstrapping involves creating multiple datasets (known as bootstrap samples) by sampling with replacement from the original dataset. This method is widely used in statistics and machine learning to derive estimates and assess the uncertainty of a statistic or a machine learning model.</a:t>
            </a:r>
          </a:p>
          <a:p>
            <a:pPr algn="l">
              <a:buFont typeface="+mj-lt"/>
              <a:buAutoNum type="arabicPeriod"/>
            </a:pPr>
            <a:r>
              <a:rPr lang="en-US" sz="2400" b="1" i="0" u="sng" dirty="0">
                <a:effectLst/>
                <a:latin typeface="Times New Roman" panose="02020603050405020304" pitchFamily="18" charset="0"/>
                <a:cs typeface="Times New Roman" panose="02020603050405020304" pitchFamily="18" charset="0"/>
              </a:rPr>
              <a:t>Resampling with Replacement</a:t>
            </a:r>
            <a:r>
              <a:rPr lang="en-US" sz="2400" b="0" i="0" u="sng" dirty="0">
                <a:effectLst/>
                <a:latin typeface="Times New Roman" panose="02020603050405020304" pitchFamily="18" charset="0"/>
                <a:cs typeface="Times New Roman" panose="02020603050405020304" pitchFamily="18" charset="0"/>
              </a:rPr>
              <a:t>: </a:t>
            </a:r>
            <a:r>
              <a:rPr lang="en-US" sz="2400" b="0" i="0" dirty="0">
                <a:effectLst/>
              </a:rPr>
              <a:t>Bootstrapping involves drawing samples of the same size as the original dataset from the dataset itself, with replacement. Each bootstrap sample is randomly selected, allowing instances to be included more than once.</a:t>
            </a:r>
          </a:p>
          <a:p>
            <a:pPr algn="l">
              <a:buFont typeface="+mj-lt"/>
              <a:buAutoNum type="arabicPeriod"/>
            </a:pPr>
            <a:r>
              <a:rPr lang="en-US" sz="2400" b="1" i="0" u="sng" dirty="0">
                <a:effectLst/>
                <a:latin typeface="Times New Roman" panose="02020603050405020304" pitchFamily="18" charset="0"/>
                <a:cs typeface="Times New Roman" panose="02020603050405020304" pitchFamily="18" charset="0"/>
              </a:rPr>
              <a:t>Estimation</a:t>
            </a:r>
            <a:r>
              <a:rPr lang="en-US" sz="2400" b="0" i="0" u="sng" dirty="0">
                <a:effectLst/>
                <a:latin typeface="Times New Roman" panose="02020603050405020304" pitchFamily="18" charset="0"/>
                <a:cs typeface="Times New Roman" panose="02020603050405020304" pitchFamily="18" charset="0"/>
              </a:rPr>
              <a:t>: </a:t>
            </a:r>
            <a:r>
              <a:rPr lang="en-US" sz="2400" b="0" i="0" dirty="0">
                <a:effectLst/>
              </a:rPr>
              <a:t>After creating multiple bootstrap samples, a statistic or machine learning model is applied to each of these samples to calculate an estimate (mean, standard deviation, confidence intervals, regression coefficients, etc.).</a:t>
            </a:r>
          </a:p>
          <a:p>
            <a:pPr marL="0" indent="0">
              <a:buNone/>
            </a:pPr>
            <a:endParaRPr lang="en-IN" sz="2400" dirty="0"/>
          </a:p>
        </p:txBody>
      </p:sp>
    </p:spTree>
    <p:extLst>
      <p:ext uri="{BB962C8B-B14F-4D97-AF65-F5344CB8AC3E}">
        <p14:creationId xmlns:p14="http://schemas.microsoft.com/office/powerpoint/2010/main" val="366478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E596-2A75-A9F4-5933-AC34651E4F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E8BF76-F1A7-65CB-FA6B-8C5171E4EC0A}"/>
              </a:ext>
            </a:extLst>
          </p:cNvPr>
          <p:cNvSpPr>
            <a:spLocks noGrp="1"/>
          </p:cNvSpPr>
          <p:nvPr>
            <p:ph idx="1"/>
          </p:nvPr>
        </p:nvSpPr>
        <p:spPr/>
        <p:txBody>
          <a:bodyPr/>
          <a:lstStyle/>
          <a:p>
            <a:r>
              <a:rPr lang="en-US" sz="2400" b="1" i="0" dirty="0">
                <a:effectLst/>
                <a:latin typeface="Times New Roman" panose="02020603050405020304" pitchFamily="18" charset="0"/>
                <a:cs typeface="Times New Roman" panose="02020603050405020304" pitchFamily="18" charset="0"/>
              </a:rPr>
              <a:t>Aggregation of Results</a:t>
            </a:r>
            <a:r>
              <a:rPr lang="en-US" sz="2400" b="0" i="0" dirty="0">
                <a:effectLst/>
                <a:latin typeface="Times New Roman" panose="02020603050405020304" pitchFamily="18" charset="0"/>
                <a:cs typeface="Times New Roman" panose="02020603050405020304" pitchFamily="18" charset="0"/>
              </a:rPr>
              <a:t>: </a:t>
            </a:r>
            <a:r>
              <a:rPr lang="en-US" sz="2400" b="0" i="0" dirty="0">
                <a:effectLst/>
              </a:rPr>
              <a:t>The resulting estimates obtained from the multiple samples are aggregated, often by averaging or combining to create a single overall estimate. This provides an understanding of the variability and uncertainty associated with the statistic or model.</a:t>
            </a:r>
          </a:p>
          <a:p>
            <a:pPr marL="0" indent="0">
              <a:buNone/>
            </a:pPr>
            <a:r>
              <a:rPr lang="en-US" sz="1600" b="0" i="0" dirty="0">
                <a:effectLst/>
                <a:latin typeface="Söhne"/>
              </a:rPr>
              <a:t>      </a:t>
            </a:r>
            <a:r>
              <a:rPr lang="en-US" sz="2400" b="0" i="0" dirty="0">
                <a:effectLst/>
              </a:rPr>
              <a:t>Bootstrapping is a powerful tool used in various fields for statistical inference, model validation, and parameter estimation. It allows practitioners to derive estimates and understand the uncertainty associated with those estimates without making strong assumptions about the underlying data distribution.</a:t>
            </a:r>
            <a:endParaRPr lang="en-IN" sz="2400" dirty="0"/>
          </a:p>
        </p:txBody>
      </p:sp>
    </p:spTree>
    <p:extLst>
      <p:ext uri="{BB962C8B-B14F-4D97-AF65-F5344CB8AC3E}">
        <p14:creationId xmlns:p14="http://schemas.microsoft.com/office/powerpoint/2010/main" val="3962300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5A4F-7628-9421-8261-9007A75E36AA}"/>
              </a:ext>
            </a:extLst>
          </p:cNvPr>
          <p:cNvSpPr>
            <a:spLocks noGrp="1"/>
          </p:cNvSpPr>
          <p:nvPr>
            <p:ph type="title"/>
          </p:nvPr>
        </p:nvSpPr>
        <p:spPr/>
        <p:txBody>
          <a:bodyPr/>
          <a:lstStyle/>
          <a:p>
            <a:r>
              <a:rPr lang="en-IN" b="1" u="sng" dirty="0"/>
              <a:t>LIBRARIES USED:</a:t>
            </a:r>
          </a:p>
        </p:txBody>
      </p:sp>
      <p:sp>
        <p:nvSpPr>
          <p:cNvPr id="6" name="Content Placeholder 5">
            <a:extLst>
              <a:ext uri="{FF2B5EF4-FFF2-40B4-BE49-F238E27FC236}">
                <a16:creationId xmlns:a16="http://schemas.microsoft.com/office/drawing/2014/main" id="{AC3BB92D-A297-F90D-A5E0-E2CBA139A8E2}"/>
              </a:ext>
            </a:extLst>
          </p:cNvPr>
          <p:cNvSpPr txBox="1">
            <a:spLocks noGrp="1"/>
          </p:cNvSpPr>
          <p:nvPr>
            <p:ph idx="1"/>
          </p:nvPr>
        </p:nvSpPr>
        <p:spPr>
          <a:xfrm>
            <a:off x="838200" y="1825625"/>
            <a:ext cx="10515600" cy="5124480"/>
          </a:xfrm>
          <a:prstGeom prst="rect">
            <a:avLst/>
          </a:prstGeom>
          <a:noFill/>
        </p:spPr>
        <p:txBody>
          <a:bodyPr wrap="square">
            <a:spAutoFit/>
          </a:bodyPr>
          <a:lstStyle/>
          <a:p>
            <a:pPr marL="0" indent="0">
              <a:buNone/>
            </a:pPr>
            <a:r>
              <a:rPr lang="en-US" dirty="0"/>
              <a:t>PANDAS: to load the dataset</a:t>
            </a:r>
          </a:p>
          <a:p>
            <a:pPr marL="0" indent="0">
              <a:buNone/>
            </a:pPr>
            <a:r>
              <a:rPr lang="en-US" dirty="0"/>
              <a:t>MATPLOTLIB.PYPLOT : to implement graphs</a:t>
            </a:r>
          </a:p>
          <a:p>
            <a:pPr marL="0" indent="0">
              <a:buNone/>
            </a:pPr>
            <a:r>
              <a:rPr lang="en-US" dirty="0"/>
              <a:t>SKLEARN.MODEL_SELECECTION : for test and train split</a:t>
            </a:r>
          </a:p>
          <a:p>
            <a:pPr marL="0" indent="0">
              <a:buNone/>
            </a:pPr>
            <a:r>
              <a:rPr lang="en-US" dirty="0"/>
              <a:t>SKLEARN.SVM : for logistic regression in classification</a:t>
            </a:r>
          </a:p>
          <a:p>
            <a:pPr marL="0" indent="0">
              <a:buNone/>
            </a:pPr>
            <a:r>
              <a:rPr lang="en-US" dirty="0"/>
              <a:t>SKLEARN.METRICS:</a:t>
            </a:r>
          </a:p>
          <a:p>
            <a:pPr marL="0" indent="0">
              <a:buNone/>
            </a:pPr>
            <a:r>
              <a:rPr lang="en-US" dirty="0"/>
              <a:t>Accuracy score</a:t>
            </a:r>
          </a:p>
          <a:p>
            <a:pPr marL="0" indent="0">
              <a:buNone/>
            </a:pPr>
            <a:r>
              <a:rPr lang="en-US" dirty="0"/>
              <a:t>Classification report</a:t>
            </a:r>
          </a:p>
          <a:p>
            <a:pPr marL="0" indent="0">
              <a:buNone/>
            </a:pPr>
            <a:r>
              <a:rPr lang="en-US" dirty="0"/>
              <a:t>Confusion matrix</a:t>
            </a:r>
          </a:p>
          <a:p>
            <a:pPr marL="0" indent="0">
              <a:buNone/>
            </a:pPr>
            <a:r>
              <a:rPr lang="en-US" dirty="0"/>
              <a:t>SKLEARN : SVM</a:t>
            </a:r>
          </a:p>
          <a:p>
            <a:pPr marL="0" indent="0">
              <a:buNone/>
            </a:pPr>
            <a:r>
              <a:rPr lang="en-US" dirty="0"/>
              <a:t>SKLEARN.LINEAR MODEL : Perceptron learning</a:t>
            </a:r>
          </a:p>
        </p:txBody>
      </p:sp>
    </p:spTree>
    <p:extLst>
      <p:ext uri="{BB962C8B-B14F-4D97-AF65-F5344CB8AC3E}">
        <p14:creationId xmlns:p14="http://schemas.microsoft.com/office/powerpoint/2010/main" val="115173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3AA9-96D7-D593-AFDC-AE3A0FDD77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6EBD13-6FA2-5817-EFED-5C42B78F4ABC}"/>
              </a:ext>
            </a:extLst>
          </p:cNvPr>
          <p:cNvPicPr>
            <a:picLocks noGrp="1" noChangeAspect="1"/>
          </p:cNvPicPr>
          <p:nvPr>
            <p:ph idx="1"/>
          </p:nvPr>
        </p:nvPicPr>
        <p:blipFill>
          <a:blip r:embed="rId2"/>
          <a:stretch>
            <a:fillRect/>
          </a:stretch>
        </p:blipFill>
        <p:spPr>
          <a:xfrm>
            <a:off x="838200" y="365125"/>
            <a:ext cx="10515600" cy="1325563"/>
          </a:xfrm>
        </p:spPr>
      </p:pic>
      <p:pic>
        <p:nvPicPr>
          <p:cNvPr id="7" name="Picture 6">
            <a:extLst>
              <a:ext uri="{FF2B5EF4-FFF2-40B4-BE49-F238E27FC236}">
                <a16:creationId xmlns:a16="http://schemas.microsoft.com/office/drawing/2014/main" id="{F6D78A4A-AAFA-2149-1F4A-137E78395A02}"/>
              </a:ext>
            </a:extLst>
          </p:cNvPr>
          <p:cNvPicPr>
            <a:picLocks noChangeAspect="1"/>
          </p:cNvPicPr>
          <p:nvPr/>
        </p:nvPicPr>
        <p:blipFill>
          <a:blip r:embed="rId3"/>
          <a:stretch>
            <a:fillRect/>
          </a:stretch>
        </p:blipFill>
        <p:spPr>
          <a:xfrm>
            <a:off x="838200" y="1932496"/>
            <a:ext cx="10515600" cy="4788816"/>
          </a:xfrm>
          <a:prstGeom prst="rect">
            <a:avLst/>
          </a:prstGeom>
        </p:spPr>
      </p:pic>
    </p:spTree>
    <p:extLst>
      <p:ext uri="{BB962C8B-B14F-4D97-AF65-F5344CB8AC3E}">
        <p14:creationId xmlns:p14="http://schemas.microsoft.com/office/powerpoint/2010/main" val="3606434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0F52-308D-55A6-E046-895394E0BDB9}"/>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58E839A4-A421-7B02-2657-07520EFF0015}"/>
              </a:ext>
            </a:extLst>
          </p:cNvPr>
          <p:cNvPicPr>
            <a:picLocks noGrp="1" noChangeAspect="1"/>
          </p:cNvPicPr>
          <p:nvPr>
            <p:ph idx="1"/>
          </p:nvPr>
        </p:nvPicPr>
        <p:blipFill>
          <a:blip r:embed="rId2"/>
          <a:stretch>
            <a:fillRect/>
          </a:stretch>
        </p:blipFill>
        <p:spPr>
          <a:xfrm>
            <a:off x="836186" y="1960774"/>
            <a:ext cx="10515599" cy="4532101"/>
          </a:xfrm>
        </p:spPr>
      </p:pic>
      <p:pic>
        <p:nvPicPr>
          <p:cNvPr id="5" name="Picture 4">
            <a:extLst>
              <a:ext uri="{FF2B5EF4-FFF2-40B4-BE49-F238E27FC236}">
                <a16:creationId xmlns:a16="http://schemas.microsoft.com/office/drawing/2014/main" id="{E5694C9F-2D82-72B0-58F4-07C16CBA95B4}"/>
              </a:ext>
            </a:extLst>
          </p:cNvPr>
          <p:cNvPicPr>
            <a:picLocks noChangeAspect="1"/>
          </p:cNvPicPr>
          <p:nvPr/>
        </p:nvPicPr>
        <p:blipFill>
          <a:blip r:embed="rId3"/>
          <a:stretch>
            <a:fillRect/>
          </a:stretch>
        </p:blipFill>
        <p:spPr>
          <a:xfrm>
            <a:off x="838200" y="226245"/>
            <a:ext cx="10515600" cy="1464444"/>
          </a:xfrm>
          <a:prstGeom prst="rect">
            <a:avLst/>
          </a:prstGeom>
        </p:spPr>
      </p:pic>
    </p:spTree>
    <p:extLst>
      <p:ext uri="{BB962C8B-B14F-4D97-AF65-F5344CB8AC3E}">
        <p14:creationId xmlns:p14="http://schemas.microsoft.com/office/powerpoint/2010/main" val="2818791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60EDAC-0E02-C9F4-704E-ADDBD61D10A1}"/>
              </a:ext>
            </a:extLst>
          </p:cNvPr>
          <p:cNvPicPr>
            <a:picLocks noGrp="1" noChangeAspect="1"/>
          </p:cNvPicPr>
          <p:nvPr>
            <p:ph idx="1"/>
          </p:nvPr>
        </p:nvPicPr>
        <p:blipFill>
          <a:blip r:embed="rId2"/>
          <a:stretch>
            <a:fillRect/>
          </a:stretch>
        </p:blipFill>
        <p:spPr>
          <a:xfrm>
            <a:off x="838199" y="1825625"/>
            <a:ext cx="10515599" cy="4848552"/>
          </a:xfrm>
        </p:spPr>
      </p:pic>
      <p:sp>
        <p:nvSpPr>
          <p:cNvPr id="8" name="AutoShape 6">
            <a:extLst>
              <a:ext uri="{FF2B5EF4-FFF2-40B4-BE49-F238E27FC236}">
                <a16:creationId xmlns:a16="http://schemas.microsoft.com/office/drawing/2014/main" id="{56D93277-794C-F63C-AB04-0E5674CA8BF6}"/>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2" name="Picture 11">
            <a:extLst>
              <a:ext uri="{FF2B5EF4-FFF2-40B4-BE49-F238E27FC236}">
                <a16:creationId xmlns:a16="http://schemas.microsoft.com/office/drawing/2014/main" id="{CBA4087D-0144-0481-B404-246630CF3A3C}"/>
              </a:ext>
            </a:extLst>
          </p:cNvPr>
          <p:cNvPicPr>
            <a:picLocks noChangeAspect="1"/>
          </p:cNvPicPr>
          <p:nvPr/>
        </p:nvPicPr>
        <p:blipFill>
          <a:blip r:embed="rId3"/>
          <a:stretch>
            <a:fillRect/>
          </a:stretch>
        </p:blipFill>
        <p:spPr>
          <a:xfrm>
            <a:off x="838199" y="365124"/>
            <a:ext cx="10515600" cy="1325563"/>
          </a:xfrm>
          <a:prstGeom prst="rect">
            <a:avLst/>
          </a:prstGeom>
        </p:spPr>
      </p:pic>
    </p:spTree>
    <p:extLst>
      <p:ext uri="{BB962C8B-B14F-4D97-AF65-F5344CB8AC3E}">
        <p14:creationId xmlns:p14="http://schemas.microsoft.com/office/powerpoint/2010/main" val="89931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FEB9-8FF6-180C-CF4D-D4089915BCFB}"/>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406D721D-53DC-E183-6819-54E67EFC638C}"/>
              </a:ext>
            </a:extLst>
          </p:cNvPr>
          <p:cNvPicPr>
            <a:picLocks noGrp="1" noChangeAspect="1"/>
          </p:cNvPicPr>
          <p:nvPr>
            <p:ph idx="1"/>
          </p:nvPr>
        </p:nvPicPr>
        <p:blipFill>
          <a:blip r:embed="rId2"/>
          <a:stretch>
            <a:fillRect/>
          </a:stretch>
        </p:blipFill>
        <p:spPr>
          <a:xfrm>
            <a:off x="838199" y="1825625"/>
            <a:ext cx="10515599" cy="4351338"/>
          </a:xfrm>
        </p:spPr>
      </p:pic>
      <p:pic>
        <p:nvPicPr>
          <p:cNvPr id="5" name="Picture 4">
            <a:extLst>
              <a:ext uri="{FF2B5EF4-FFF2-40B4-BE49-F238E27FC236}">
                <a16:creationId xmlns:a16="http://schemas.microsoft.com/office/drawing/2014/main" id="{5329AAED-849F-0661-33AC-40B571A069AB}"/>
              </a:ext>
            </a:extLst>
          </p:cNvPr>
          <p:cNvPicPr>
            <a:picLocks noChangeAspect="1"/>
          </p:cNvPicPr>
          <p:nvPr/>
        </p:nvPicPr>
        <p:blipFill>
          <a:blip r:embed="rId3"/>
          <a:stretch>
            <a:fillRect/>
          </a:stretch>
        </p:blipFill>
        <p:spPr>
          <a:xfrm>
            <a:off x="838200" y="365125"/>
            <a:ext cx="10515598" cy="1325563"/>
          </a:xfrm>
          <a:prstGeom prst="rect">
            <a:avLst/>
          </a:prstGeom>
        </p:spPr>
      </p:pic>
    </p:spTree>
    <p:extLst>
      <p:ext uri="{BB962C8B-B14F-4D97-AF65-F5344CB8AC3E}">
        <p14:creationId xmlns:p14="http://schemas.microsoft.com/office/powerpoint/2010/main" val="2337664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EDE4-D419-4252-8985-61182AD22D33}"/>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89E493DC-0B84-844B-4C74-88378ECA65BC}"/>
              </a:ext>
            </a:extLst>
          </p:cNvPr>
          <p:cNvPicPr>
            <a:picLocks noGrp="1" noChangeAspect="1"/>
          </p:cNvPicPr>
          <p:nvPr>
            <p:ph idx="1"/>
          </p:nvPr>
        </p:nvPicPr>
        <p:blipFill>
          <a:blip r:embed="rId2"/>
          <a:stretch>
            <a:fillRect/>
          </a:stretch>
        </p:blipFill>
        <p:spPr>
          <a:xfrm>
            <a:off x="838200" y="2300459"/>
            <a:ext cx="10515600" cy="3874098"/>
          </a:xfrm>
        </p:spPr>
      </p:pic>
      <p:pic>
        <p:nvPicPr>
          <p:cNvPr id="5" name="Picture 4">
            <a:extLst>
              <a:ext uri="{FF2B5EF4-FFF2-40B4-BE49-F238E27FC236}">
                <a16:creationId xmlns:a16="http://schemas.microsoft.com/office/drawing/2014/main" id="{1D0CD13F-A017-5A15-AA44-343402D9BAAB}"/>
              </a:ext>
            </a:extLst>
          </p:cNvPr>
          <p:cNvPicPr>
            <a:picLocks noChangeAspect="1"/>
          </p:cNvPicPr>
          <p:nvPr/>
        </p:nvPicPr>
        <p:blipFill>
          <a:blip r:embed="rId3"/>
          <a:stretch>
            <a:fillRect/>
          </a:stretch>
        </p:blipFill>
        <p:spPr>
          <a:xfrm>
            <a:off x="838200" y="365126"/>
            <a:ext cx="10515600" cy="1325562"/>
          </a:xfrm>
          <a:prstGeom prst="rect">
            <a:avLst/>
          </a:prstGeom>
        </p:spPr>
      </p:pic>
    </p:spTree>
    <p:extLst>
      <p:ext uri="{BB962C8B-B14F-4D97-AF65-F5344CB8AC3E}">
        <p14:creationId xmlns:p14="http://schemas.microsoft.com/office/powerpoint/2010/main" val="23919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6AD32-A131-EF0C-5A20-AC4D7D80A2A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1E8729B-5CC7-5985-F066-86391CA98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798" y="195646"/>
            <a:ext cx="10839254" cy="1495042"/>
          </a:xfrm>
        </p:spPr>
      </p:pic>
      <p:pic>
        <p:nvPicPr>
          <p:cNvPr id="7" name="Picture 6">
            <a:extLst>
              <a:ext uri="{FF2B5EF4-FFF2-40B4-BE49-F238E27FC236}">
                <a16:creationId xmlns:a16="http://schemas.microsoft.com/office/drawing/2014/main" id="{52660543-5002-B434-BC86-C36874BC9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98" y="1989056"/>
            <a:ext cx="5581454" cy="4739287"/>
          </a:xfrm>
          <a:prstGeom prst="rect">
            <a:avLst/>
          </a:prstGeom>
        </p:spPr>
      </p:pic>
      <p:pic>
        <p:nvPicPr>
          <p:cNvPr id="9" name="Picture 8">
            <a:extLst>
              <a:ext uri="{FF2B5EF4-FFF2-40B4-BE49-F238E27FC236}">
                <a16:creationId xmlns:a16="http://schemas.microsoft.com/office/drawing/2014/main" id="{ED23A1DA-70F5-132D-781E-63AD3DB52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30" y="1989057"/>
            <a:ext cx="5177622" cy="4963800"/>
          </a:xfrm>
          <a:prstGeom prst="rect">
            <a:avLst/>
          </a:prstGeom>
        </p:spPr>
      </p:pic>
    </p:spTree>
    <p:extLst>
      <p:ext uri="{BB962C8B-B14F-4D97-AF65-F5344CB8AC3E}">
        <p14:creationId xmlns:p14="http://schemas.microsoft.com/office/powerpoint/2010/main" val="173922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7F79-25AD-93B4-CFAC-DDBD6A9ADB0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4531D0-E9B5-3CE4-224C-41184B518C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5015845" cy="5811838"/>
          </a:xfrm>
        </p:spPr>
      </p:pic>
      <p:pic>
        <p:nvPicPr>
          <p:cNvPr id="7" name="Picture 6">
            <a:extLst>
              <a:ext uri="{FF2B5EF4-FFF2-40B4-BE49-F238E27FC236}">
                <a16:creationId xmlns:a16="http://schemas.microsoft.com/office/drawing/2014/main" id="{30183B16-805C-7080-7787-D226D60474E4}"/>
              </a:ext>
            </a:extLst>
          </p:cNvPr>
          <p:cNvPicPr>
            <a:picLocks noChangeAspect="1"/>
          </p:cNvPicPr>
          <p:nvPr/>
        </p:nvPicPr>
        <p:blipFill>
          <a:blip r:embed="rId3"/>
          <a:stretch>
            <a:fillRect/>
          </a:stretch>
        </p:blipFill>
        <p:spPr>
          <a:xfrm>
            <a:off x="5995447" y="365124"/>
            <a:ext cx="5358353" cy="5811839"/>
          </a:xfrm>
          <a:prstGeom prst="rect">
            <a:avLst/>
          </a:prstGeom>
        </p:spPr>
      </p:pic>
    </p:spTree>
    <p:extLst>
      <p:ext uri="{BB962C8B-B14F-4D97-AF65-F5344CB8AC3E}">
        <p14:creationId xmlns:p14="http://schemas.microsoft.com/office/powerpoint/2010/main" val="373771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61AB-4197-822A-9CFB-7BB7C1181AB9}"/>
              </a:ext>
            </a:extLst>
          </p:cNvPr>
          <p:cNvSpPr>
            <a:spLocks noGrp="1"/>
          </p:cNvSpPr>
          <p:nvPr>
            <p:ph type="title"/>
          </p:nvPr>
        </p:nvSpPr>
        <p:spPr/>
        <p:txBody>
          <a:bodyPr/>
          <a:lstStyle/>
          <a:p>
            <a:r>
              <a:rPr lang="en-IN" b="1" u="sng" dirty="0"/>
              <a:t>CAUSES OF HEPATITIS C:</a:t>
            </a:r>
            <a:endParaRPr lang="en-US" b="1" u="sng" dirty="0"/>
          </a:p>
        </p:txBody>
      </p:sp>
      <p:sp>
        <p:nvSpPr>
          <p:cNvPr id="7" name="Content Placeholder 2">
            <a:extLst>
              <a:ext uri="{FF2B5EF4-FFF2-40B4-BE49-F238E27FC236}">
                <a16:creationId xmlns:a16="http://schemas.microsoft.com/office/drawing/2014/main" id="{CC338C8B-011C-8DAE-DFD2-CCE7463C4656}"/>
              </a:ext>
            </a:extLst>
          </p:cNvPr>
          <p:cNvSpPr txBox="1">
            <a:spLocks noGrp="1"/>
          </p:cNvSpPr>
          <p:nvPr>
            <p:ph idx="1"/>
          </p:nvPr>
        </p:nvSpPr>
        <p:spPr>
          <a:xfrm>
            <a:off x="838200" y="16906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0" i="0" u="none" strike="noStrike" dirty="0">
                <a:solidFill>
                  <a:srgbClr val="080808"/>
                </a:solidFill>
                <a:effectLst/>
                <a:latin typeface="mayo-sans"/>
              </a:rPr>
              <a:t>Hepatitis C infection is caused by the hepatitis C virus (HCV). The infection spreads when blood that has the virus enters the bloodstream of a person who isn't affected.</a:t>
            </a:r>
          </a:p>
          <a:p>
            <a:pPr marL="0" indent="0">
              <a:buNone/>
            </a:pPr>
            <a:r>
              <a:rPr lang="en-IN" b="0" i="0" u="none" strike="noStrike" dirty="0">
                <a:solidFill>
                  <a:srgbClr val="080808"/>
                </a:solidFill>
                <a:effectLst/>
                <a:latin typeface="mayo-sans"/>
              </a:rPr>
              <a:t>Around the world, hepatitis C infection exists in several forms, called genotypes. There are seven genotypes and 67 subtypes. The most common hepatitis C genotype in the United States is type 1.</a:t>
            </a:r>
          </a:p>
          <a:p>
            <a:pPr marL="0" indent="0">
              <a:buNone/>
            </a:pPr>
            <a:r>
              <a:rPr lang="en-IN" b="0" i="0" u="none" strike="noStrike" dirty="0">
                <a:solidFill>
                  <a:srgbClr val="080808"/>
                </a:solidFill>
                <a:effectLst/>
                <a:latin typeface="mayo-sans"/>
              </a:rPr>
              <a:t>Chronic hepatitis C follows the same course no matter what the genotype of the infecting virus. But treatment can vary depending on viral genotype. However, newer antiviral drugs can treat many genotypes.</a:t>
            </a:r>
          </a:p>
          <a:p>
            <a:endParaRPr lang="en-IN" b="1" dirty="0">
              <a:solidFill>
                <a:srgbClr val="3C4245"/>
              </a:solidFill>
              <a:latin typeface="Noto Sans" panose="020B0604020202020204" pitchFamily="34" charset="0"/>
            </a:endParaRPr>
          </a:p>
          <a:p>
            <a:pPr marL="0" indent="0">
              <a:buFont typeface="Arial" panose="020B0604020202020204" pitchFamily="34" charset="0"/>
              <a:buNone/>
            </a:pPr>
            <a:endParaRPr lang="en-IN" dirty="0">
              <a:solidFill>
                <a:srgbClr val="3C4245"/>
              </a:solidFill>
              <a:latin typeface="Noto Sans" panose="020B0604020202020204" pitchFamily="34" charset="0"/>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6058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73D1-4761-5220-B351-354FE12C63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7EE95D-8F74-C601-6386-D27A3453305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C46C1E6-C017-4002-B9DC-7152944EC79F}"/>
              </a:ext>
            </a:extLst>
          </p:cNvPr>
          <p:cNvPicPr>
            <a:picLocks noChangeAspect="1"/>
          </p:cNvPicPr>
          <p:nvPr/>
        </p:nvPicPr>
        <p:blipFill>
          <a:blip r:embed="rId2"/>
          <a:stretch>
            <a:fillRect/>
          </a:stretch>
        </p:blipFill>
        <p:spPr>
          <a:xfrm>
            <a:off x="838200" y="365125"/>
            <a:ext cx="5524893" cy="5811838"/>
          </a:xfrm>
          <a:prstGeom prst="rect">
            <a:avLst/>
          </a:prstGeom>
        </p:spPr>
      </p:pic>
      <p:pic>
        <p:nvPicPr>
          <p:cNvPr id="7" name="Picture 6">
            <a:extLst>
              <a:ext uri="{FF2B5EF4-FFF2-40B4-BE49-F238E27FC236}">
                <a16:creationId xmlns:a16="http://schemas.microsoft.com/office/drawing/2014/main" id="{FB91FBBD-4487-86FF-DE25-0DAB2A83028A}"/>
              </a:ext>
            </a:extLst>
          </p:cNvPr>
          <p:cNvPicPr>
            <a:picLocks noChangeAspect="1"/>
          </p:cNvPicPr>
          <p:nvPr/>
        </p:nvPicPr>
        <p:blipFill>
          <a:blip r:embed="rId3"/>
          <a:stretch>
            <a:fillRect/>
          </a:stretch>
        </p:blipFill>
        <p:spPr>
          <a:xfrm>
            <a:off x="6523348" y="365125"/>
            <a:ext cx="4830452" cy="5811838"/>
          </a:xfrm>
          <a:prstGeom prst="rect">
            <a:avLst/>
          </a:prstGeom>
        </p:spPr>
      </p:pic>
    </p:spTree>
    <p:extLst>
      <p:ext uri="{BB962C8B-B14F-4D97-AF65-F5344CB8AC3E}">
        <p14:creationId xmlns:p14="http://schemas.microsoft.com/office/powerpoint/2010/main" val="2412364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78E0-C17E-523C-151E-4CD8ECA2F2E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5E91DDA-7F1B-0F23-889E-0800FF87570E}"/>
              </a:ext>
            </a:extLst>
          </p:cNvPr>
          <p:cNvPicPr>
            <a:picLocks noGrp="1" noChangeAspect="1"/>
          </p:cNvPicPr>
          <p:nvPr>
            <p:ph idx="1"/>
          </p:nvPr>
        </p:nvPicPr>
        <p:blipFill>
          <a:blip r:embed="rId2"/>
          <a:stretch>
            <a:fillRect/>
          </a:stretch>
        </p:blipFill>
        <p:spPr>
          <a:xfrm>
            <a:off x="5797484" y="365124"/>
            <a:ext cx="5556316" cy="6449031"/>
          </a:xfrm>
        </p:spPr>
      </p:pic>
      <p:pic>
        <p:nvPicPr>
          <p:cNvPr id="5" name="Picture 4">
            <a:extLst>
              <a:ext uri="{FF2B5EF4-FFF2-40B4-BE49-F238E27FC236}">
                <a16:creationId xmlns:a16="http://schemas.microsoft.com/office/drawing/2014/main" id="{46556ED8-DFAB-FC9D-E5CF-ED30DD5DED8F}"/>
              </a:ext>
            </a:extLst>
          </p:cNvPr>
          <p:cNvPicPr>
            <a:picLocks noChangeAspect="1"/>
          </p:cNvPicPr>
          <p:nvPr/>
        </p:nvPicPr>
        <p:blipFill>
          <a:blip r:embed="rId3"/>
          <a:stretch>
            <a:fillRect/>
          </a:stretch>
        </p:blipFill>
        <p:spPr>
          <a:xfrm>
            <a:off x="838200" y="365124"/>
            <a:ext cx="4836736" cy="6346760"/>
          </a:xfrm>
          <a:prstGeom prst="rect">
            <a:avLst/>
          </a:prstGeom>
        </p:spPr>
      </p:pic>
    </p:spTree>
    <p:extLst>
      <p:ext uri="{BB962C8B-B14F-4D97-AF65-F5344CB8AC3E}">
        <p14:creationId xmlns:p14="http://schemas.microsoft.com/office/powerpoint/2010/main" val="258666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E306-E9CC-DCC0-08E0-3E89441EFCE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E26CE35-E941-2CD5-2268-B0FB08AB9B8B}"/>
              </a:ext>
            </a:extLst>
          </p:cNvPr>
          <p:cNvPicPr>
            <a:picLocks noGrp="1" noChangeAspect="1"/>
          </p:cNvPicPr>
          <p:nvPr>
            <p:ph idx="1"/>
          </p:nvPr>
        </p:nvPicPr>
        <p:blipFill>
          <a:blip r:embed="rId2"/>
          <a:stretch>
            <a:fillRect/>
          </a:stretch>
        </p:blipFill>
        <p:spPr>
          <a:xfrm>
            <a:off x="838200" y="365125"/>
            <a:ext cx="5169816" cy="6127750"/>
          </a:xfrm>
        </p:spPr>
      </p:pic>
      <p:pic>
        <p:nvPicPr>
          <p:cNvPr id="7" name="Picture 6">
            <a:extLst>
              <a:ext uri="{FF2B5EF4-FFF2-40B4-BE49-F238E27FC236}">
                <a16:creationId xmlns:a16="http://schemas.microsoft.com/office/drawing/2014/main" id="{B0B81A92-CC13-DBE6-2E1D-08B4022A6918}"/>
              </a:ext>
            </a:extLst>
          </p:cNvPr>
          <p:cNvPicPr>
            <a:picLocks noChangeAspect="1"/>
          </p:cNvPicPr>
          <p:nvPr/>
        </p:nvPicPr>
        <p:blipFill>
          <a:blip r:embed="rId3"/>
          <a:stretch>
            <a:fillRect/>
          </a:stretch>
        </p:blipFill>
        <p:spPr>
          <a:xfrm>
            <a:off x="6183986" y="365125"/>
            <a:ext cx="5503834" cy="6127750"/>
          </a:xfrm>
          <a:prstGeom prst="rect">
            <a:avLst/>
          </a:prstGeom>
        </p:spPr>
      </p:pic>
    </p:spTree>
    <p:extLst>
      <p:ext uri="{BB962C8B-B14F-4D97-AF65-F5344CB8AC3E}">
        <p14:creationId xmlns:p14="http://schemas.microsoft.com/office/powerpoint/2010/main" val="1400220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2C49-DFE6-3F6E-1E16-180A89F6AB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C9E545C-ADE0-07FA-0FDA-C3877D23C8CA}"/>
              </a:ext>
            </a:extLst>
          </p:cNvPr>
          <p:cNvPicPr>
            <a:picLocks noGrp="1" noChangeAspect="1"/>
          </p:cNvPicPr>
          <p:nvPr>
            <p:ph idx="1"/>
          </p:nvPr>
        </p:nvPicPr>
        <p:blipFill>
          <a:blip r:embed="rId2"/>
          <a:stretch>
            <a:fillRect/>
          </a:stretch>
        </p:blipFill>
        <p:spPr>
          <a:xfrm>
            <a:off x="838199" y="365125"/>
            <a:ext cx="5395453" cy="5908539"/>
          </a:xfrm>
        </p:spPr>
      </p:pic>
      <p:pic>
        <p:nvPicPr>
          <p:cNvPr id="7" name="Picture 6">
            <a:extLst>
              <a:ext uri="{FF2B5EF4-FFF2-40B4-BE49-F238E27FC236}">
                <a16:creationId xmlns:a16="http://schemas.microsoft.com/office/drawing/2014/main" id="{96F5AA4B-C92B-9122-A877-1327DCB6B6DE}"/>
              </a:ext>
            </a:extLst>
          </p:cNvPr>
          <p:cNvPicPr>
            <a:picLocks noChangeAspect="1"/>
          </p:cNvPicPr>
          <p:nvPr/>
        </p:nvPicPr>
        <p:blipFill>
          <a:blip r:embed="rId3"/>
          <a:stretch>
            <a:fillRect/>
          </a:stretch>
        </p:blipFill>
        <p:spPr>
          <a:xfrm>
            <a:off x="6371455" y="365125"/>
            <a:ext cx="4982345" cy="5908539"/>
          </a:xfrm>
          <a:prstGeom prst="rect">
            <a:avLst/>
          </a:prstGeom>
        </p:spPr>
      </p:pic>
    </p:spTree>
    <p:extLst>
      <p:ext uri="{BB962C8B-B14F-4D97-AF65-F5344CB8AC3E}">
        <p14:creationId xmlns:p14="http://schemas.microsoft.com/office/powerpoint/2010/main" val="18729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0408-8354-6CC3-251F-7E298B01AA7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6C541DA-2002-BDF0-A55F-62E840A9BCC4}"/>
              </a:ext>
            </a:extLst>
          </p:cNvPr>
          <p:cNvPicPr>
            <a:picLocks noGrp="1" noChangeAspect="1"/>
          </p:cNvPicPr>
          <p:nvPr>
            <p:ph idx="1"/>
          </p:nvPr>
        </p:nvPicPr>
        <p:blipFill>
          <a:blip r:embed="rId2"/>
          <a:stretch>
            <a:fillRect/>
          </a:stretch>
        </p:blipFill>
        <p:spPr>
          <a:xfrm>
            <a:off x="838199" y="365124"/>
            <a:ext cx="4805517" cy="6127751"/>
          </a:xfrm>
        </p:spPr>
      </p:pic>
      <p:pic>
        <p:nvPicPr>
          <p:cNvPr id="9" name="Picture 8">
            <a:extLst>
              <a:ext uri="{FF2B5EF4-FFF2-40B4-BE49-F238E27FC236}">
                <a16:creationId xmlns:a16="http://schemas.microsoft.com/office/drawing/2014/main" id="{382ED78B-6F35-BBD9-6FDD-2C1197EF1BFC}"/>
              </a:ext>
            </a:extLst>
          </p:cNvPr>
          <p:cNvPicPr>
            <a:picLocks noChangeAspect="1"/>
          </p:cNvPicPr>
          <p:nvPr/>
        </p:nvPicPr>
        <p:blipFill>
          <a:blip r:embed="rId3"/>
          <a:stretch>
            <a:fillRect/>
          </a:stretch>
        </p:blipFill>
        <p:spPr>
          <a:xfrm>
            <a:off x="5781368" y="315963"/>
            <a:ext cx="5572431" cy="6176912"/>
          </a:xfrm>
          <a:prstGeom prst="rect">
            <a:avLst/>
          </a:prstGeom>
        </p:spPr>
      </p:pic>
    </p:spTree>
    <p:extLst>
      <p:ext uri="{BB962C8B-B14F-4D97-AF65-F5344CB8AC3E}">
        <p14:creationId xmlns:p14="http://schemas.microsoft.com/office/powerpoint/2010/main" val="158857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7E69-C2BE-8FFA-8999-9B7C121961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3B1920C-F9F3-E02F-0695-86EE61997648}"/>
              </a:ext>
            </a:extLst>
          </p:cNvPr>
          <p:cNvPicPr>
            <a:picLocks noGrp="1" noChangeAspect="1"/>
          </p:cNvPicPr>
          <p:nvPr>
            <p:ph idx="1"/>
          </p:nvPr>
        </p:nvPicPr>
        <p:blipFill>
          <a:blip r:embed="rId2"/>
          <a:stretch>
            <a:fillRect/>
          </a:stretch>
        </p:blipFill>
        <p:spPr>
          <a:xfrm>
            <a:off x="838200" y="365125"/>
            <a:ext cx="5081831" cy="6384466"/>
          </a:xfrm>
        </p:spPr>
      </p:pic>
      <p:pic>
        <p:nvPicPr>
          <p:cNvPr id="7" name="Picture 6">
            <a:extLst>
              <a:ext uri="{FF2B5EF4-FFF2-40B4-BE49-F238E27FC236}">
                <a16:creationId xmlns:a16="http://schemas.microsoft.com/office/drawing/2014/main" id="{ACAD4C0D-9960-1459-E338-3A770E93B7BA}"/>
              </a:ext>
            </a:extLst>
          </p:cNvPr>
          <p:cNvPicPr>
            <a:picLocks noChangeAspect="1"/>
          </p:cNvPicPr>
          <p:nvPr/>
        </p:nvPicPr>
        <p:blipFill>
          <a:blip r:embed="rId3"/>
          <a:stretch>
            <a:fillRect/>
          </a:stretch>
        </p:blipFill>
        <p:spPr>
          <a:xfrm>
            <a:off x="6096001" y="365124"/>
            <a:ext cx="5257799" cy="6384467"/>
          </a:xfrm>
          <a:prstGeom prst="rect">
            <a:avLst/>
          </a:prstGeom>
        </p:spPr>
      </p:pic>
    </p:spTree>
    <p:extLst>
      <p:ext uri="{BB962C8B-B14F-4D97-AF65-F5344CB8AC3E}">
        <p14:creationId xmlns:p14="http://schemas.microsoft.com/office/powerpoint/2010/main" val="169290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F7AC-F901-C74A-D760-8885C522F12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AE852FB-84D7-14D8-6AD7-2C88913176E1}"/>
              </a:ext>
            </a:extLst>
          </p:cNvPr>
          <p:cNvPicPr>
            <a:picLocks noGrp="1" noChangeAspect="1"/>
          </p:cNvPicPr>
          <p:nvPr>
            <p:ph idx="1"/>
          </p:nvPr>
        </p:nvPicPr>
        <p:blipFill>
          <a:blip r:embed="rId2"/>
          <a:stretch>
            <a:fillRect/>
          </a:stretch>
        </p:blipFill>
        <p:spPr>
          <a:xfrm>
            <a:off x="6344239" y="365123"/>
            <a:ext cx="5009561" cy="6127751"/>
          </a:xfrm>
        </p:spPr>
      </p:pic>
      <p:pic>
        <p:nvPicPr>
          <p:cNvPr id="5" name="Picture 4">
            <a:extLst>
              <a:ext uri="{FF2B5EF4-FFF2-40B4-BE49-F238E27FC236}">
                <a16:creationId xmlns:a16="http://schemas.microsoft.com/office/drawing/2014/main" id="{01D4845D-CE1A-7B08-5D65-2E6973A8694A}"/>
              </a:ext>
            </a:extLst>
          </p:cNvPr>
          <p:cNvPicPr>
            <a:picLocks noChangeAspect="1"/>
          </p:cNvPicPr>
          <p:nvPr/>
        </p:nvPicPr>
        <p:blipFill>
          <a:blip r:embed="rId3"/>
          <a:stretch>
            <a:fillRect/>
          </a:stretch>
        </p:blipFill>
        <p:spPr>
          <a:xfrm>
            <a:off x="838199" y="365124"/>
            <a:ext cx="5257801" cy="6127751"/>
          </a:xfrm>
          <a:prstGeom prst="rect">
            <a:avLst/>
          </a:prstGeom>
        </p:spPr>
      </p:pic>
    </p:spTree>
    <p:extLst>
      <p:ext uri="{BB962C8B-B14F-4D97-AF65-F5344CB8AC3E}">
        <p14:creationId xmlns:p14="http://schemas.microsoft.com/office/powerpoint/2010/main" val="4192412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6AD6-5A49-59BB-D71C-78040462D8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6C5C2D8-476F-975E-D2F3-E20DED469878}"/>
              </a:ext>
            </a:extLst>
          </p:cNvPr>
          <p:cNvPicPr>
            <a:picLocks noGrp="1" noChangeAspect="1"/>
          </p:cNvPicPr>
          <p:nvPr>
            <p:ph idx="1"/>
          </p:nvPr>
        </p:nvPicPr>
        <p:blipFill>
          <a:blip r:embed="rId2"/>
          <a:stretch>
            <a:fillRect/>
          </a:stretch>
        </p:blipFill>
        <p:spPr>
          <a:xfrm>
            <a:off x="838200" y="365125"/>
            <a:ext cx="5257800" cy="6042026"/>
          </a:xfrm>
        </p:spPr>
      </p:pic>
      <p:pic>
        <p:nvPicPr>
          <p:cNvPr id="7" name="Picture 6">
            <a:extLst>
              <a:ext uri="{FF2B5EF4-FFF2-40B4-BE49-F238E27FC236}">
                <a16:creationId xmlns:a16="http://schemas.microsoft.com/office/drawing/2014/main" id="{94603B84-CB81-5757-A94C-563A3219C38A}"/>
              </a:ext>
            </a:extLst>
          </p:cNvPr>
          <p:cNvPicPr>
            <a:picLocks noChangeAspect="1"/>
          </p:cNvPicPr>
          <p:nvPr/>
        </p:nvPicPr>
        <p:blipFill>
          <a:blip r:embed="rId3"/>
          <a:stretch>
            <a:fillRect/>
          </a:stretch>
        </p:blipFill>
        <p:spPr>
          <a:xfrm>
            <a:off x="6188485" y="365125"/>
            <a:ext cx="5072830" cy="6042026"/>
          </a:xfrm>
          <a:prstGeom prst="rect">
            <a:avLst/>
          </a:prstGeom>
        </p:spPr>
      </p:pic>
    </p:spTree>
    <p:extLst>
      <p:ext uri="{BB962C8B-B14F-4D97-AF65-F5344CB8AC3E}">
        <p14:creationId xmlns:p14="http://schemas.microsoft.com/office/powerpoint/2010/main" val="21613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C533-C2C0-4661-813A-367FAF950C2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CB0A04-98B9-7449-5730-06F604FAE838}"/>
              </a:ext>
            </a:extLst>
          </p:cNvPr>
          <p:cNvPicPr>
            <a:picLocks noGrp="1" noChangeAspect="1"/>
          </p:cNvPicPr>
          <p:nvPr>
            <p:ph idx="1"/>
          </p:nvPr>
        </p:nvPicPr>
        <p:blipFill>
          <a:blip r:embed="rId2"/>
          <a:stretch>
            <a:fillRect/>
          </a:stretch>
        </p:blipFill>
        <p:spPr>
          <a:xfrm>
            <a:off x="838200" y="365124"/>
            <a:ext cx="5081833" cy="6243065"/>
          </a:xfrm>
        </p:spPr>
      </p:pic>
      <p:pic>
        <p:nvPicPr>
          <p:cNvPr id="7" name="Picture 6">
            <a:extLst>
              <a:ext uri="{FF2B5EF4-FFF2-40B4-BE49-F238E27FC236}">
                <a16:creationId xmlns:a16="http://schemas.microsoft.com/office/drawing/2014/main" id="{34FA51BC-27FC-C276-D304-C2994DC7D81A}"/>
              </a:ext>
            </a:extLst>
          </p:cNvPr>
          <p:cNvPicPr>
            <a:picLocks noChangeAspect="1"/>
          </p:cNvPicPr>
          <p:nvPr/>
        </p:nvPicPr>
        <p:blipFill>
          <a:blip r:embed="rId3"/>
          <a:stretch>
            <a:fillRect/>
          </a:stretch>
        </p:blipFill>
        <p:spPr>
          <a:xfrm>
            <a:off x="6096001" y="365124"/>
            <a:ext cx="5257799" cy="6243065"/>
          </a:xfrm>
          <a:prstGeom prst="rect">
            <a:avLst/>
          </a:prstGeom>
        </p:spPr>
      </p:pic>
    </p:spTree>
    <p:extLst>
      <p:ext uri="{BB962C8B-B14F-4D97-AF65-F5344CB8AC3E}">
        <p14:creationId xmlns:p14="http://schemas.microsoft.com/office/powerpoint/2010/main" val="36161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AD3D-A4B9-8464-694A-060B0A6E945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6EBCA5-57F3-B029-055B-8ECD79BC7EEA}"/>
              </a:ext>
            </a:extLst>
          </p:cNvPr>
          <p:cNvPicPr>
            <a:picLocks noGrp="1" noChangeAspect="1"/>
          </p:cNvPicPr>
          <p:nvPr>
            <p:ph idx="1"/>
          </p:nvPr>
        </p:nvPicPr>
        <p:blipFill>
          <a:blip r:embed="rId2"/>
          <a:stretch>
            <a:fillRect/>
          </a:stretch>
        </p:blipFill>
        <p:spPr>
          <a:xfrm>
            <a:off x="838199" y="365125"/>
            <a:ext cx="5081833" cy="6127750"/>
          </a:xfrm>
        </p:spPr>
      </p:pic>
      <p:pic>
        <p:nvPicPr>
          <p:cNvPr id="7" name="Picture 6">
            <a:extLst>
              <a:ext uri="{FF2B5EF4-FFF2-40B4-BE49-F238E27FC236}">
                <a16:creationId xmlns:a16="http://schemas.microsoft.com/office/drawing/2014/main" id="{3993FE27-C8EB-A992-9304-C89A091F429B}"/>
              </a:ext>
            </a:extLst>
          </p:cNvPr>
          <p:cNvPicPr>
            <a:picLocks noChangeAspect="1"/>
          </p:cNvPicPr>
          <p:nvPr/>
        </p:nvPicPr>
        <p:blipFill>
          <a:blip r:embed="rId3"/>
          <a:stretch>
            <a:fillRect/>
          </a:stretch>
        </p:blipFill>
        <p:spPr>
          <a:xfrm>
            <a:off x="6096000" y="365125"/>
            <a:ext cx="5257800" cy="6127750"/>
          </a:xfrm>
          <a:prstGeom prst="rect">
            <a:avLst/>
          </a:prstGeom>
        </p:spPr>
      </p:pic>
    </p:spTree>
    <p:extLst>
      <p:ext uri="{BB962C8B-B14F-4D97-AF65-F5344CB8AC3E}">
        <p14:creationId xmlns:p14="http://schemas.microsoft.com/office/powerpoint/2010/main" val="114335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7E5-86B0-B769-D71F-8D6824C7F745}"/>
              </a:ext>
            </a:extLst>
          </p:cNvPr>
          <p:cNvSpPr>
            <a:spLocks noGrp="1"/>
          </p:cNvSpPr>
          <p:nvPr>
            <p:ph type="title"/>
          </p:nvPr>
        </p:nvSpPr>
        <p:spPr/>
        <p:txBody>
          <a:bodyPr/>
          <a:lstStyle/>
          <a:p>
            <a:r>
              <a:rPr lang="en-IN" b="1" u="sng" dirty="0">
                <a:solidFill>
                  <a:schemeClr val="bg2">
                    <a:lumMod val="10000"/>
                  </a:schemeClr>
                </a:solidFill>
              </a:rPr>
              <a:t>SYMPTOMS:</a:t>
            </a:r>
            <a:endParaRPr lang="en-US" b="1" u="sng" dirty="0">
              <a:solidFill>
                <a:schemeClr val="bg2">
                  <a:lumMod val="10000"/>
                </a:schemeClr>
              </a:solidFill>
            </a:endParaRPr>
          </a:p>
        </p:txBody>
      </p:sp>
      <p:sp>
        <p:nvSpPr>
          <p:cNvPr id="9" name="Content Placeholder 8">
            <a:extLst>
              <a:ext uri="{FF2B5EF4-FFF2-40B4-BE49-F238E27FC236}">
                <a16:creationId xmlns:a16="http://schemas.microsoft.com/office/drawing/2014/main" id="{5994FC79-FC33-2BFA-240E-54EC898AE2C7}"/>
              </a:ext>
            </a:extLst>
          </p:cNvPr>
          <p:cNvSpPr>
            <a:spLocks noGrp="1"/>
          </p:cNvSpPr>
          <p:nvPr>
            <p:ph idx="1"/>
          </p:nvPr>
        </p:nvSpPr>
        <p:spPr/>
        <p:txBody>
          <a:bodyPr>
            <a:normAutofit fontScale="92500"/>
          </a:bodyPr>
          <a:lstStyle/>
          <a:p>
            <a:pPr marL="0" indent="0">
              <a:buNone/>
            </a:pPr>
            <a:r>
              <a:rPr lang="en-IN" i="0" u="none" strike="noStrike" dirty="0">
                <a:solidFill>
                  <a:srgbClr val="080808"/>
                </a:solidFill>
                <a:effectLst/>
                <a:latin typeface="mayo-sans"/>
              </a:rPr>
              <a:t>Every long-term hepatitis C infection starts with what's called an acute phase. Acute hepatitis C usually isn't diagnosed because it rarely causes symptoms. When there are symptoms in this phase, they may include jaundice, fatigue, nausea, fever and muscle aches.</a:t>
            </a:r>
            <a:r>
              <a:rPr lang="en-IN" b="0" i="0" u="none" strike="noStrike" dirty="0">
                <a:solidFill>
                  <a:srgbClr val="080808"/>
                </a:solidFill>
                <a:effectLst/>
                <a:latin typeface="mayo-sans"/>
              </a:rPr>
              <a:t> </a:t>
            </a:r>
          </a:p>
          <a:p>
            <a:pPr marL="0" indent="0">
              <a:buNone/>
            </a:pPr>
            <a:r>
              <a:rPr lang="en-IN" b="0" i="0" u="none" strike="noStrike" dirty="0">
                <a:solidFill>
                  <a:srgbClr val="080808"/>
                </a:solidFill>
                <a:effectLst/>
                <a:latin typeface="mayo-sans"/>
              </a:rPr>
              <a:t>Long-term infection with the hepatitis C virus is called chronic hepatitis C. Chronic hepatitis C usually has no symptoms for many years. Symptoms appear only after the virus damages the liver enough to cause them.</a:t>
            </a:r>
          </a:p>
          <a:p>
            <a:pPr marL="0" indent="0">
              <a:buNone/>
            </a:pPr>
            <a:r>
              <a:rPr lang="en-IN" i="0" u="none" strike="noStrike" dirty="0">
                <a:solidFill>
                  <a:srgbClr val="080808"/>
                </a:solidFill>
                <a:effectLst/>
                <a:latin typeface="mayo-sans"/>
              </a:rPr>
              <a:t>Acute hepatitis C infection doesn't always become chronic. Some people clear the infection from their bodies after the acute phase. This is called spontaneous viral clearance. Antiviral therapy also helps clear acute hepatitis C.</a:t>
            </a:r>
            <a:endParaRPr lang="en-US" dirty="0"/>
          </a:p>
        </p:txBody>
      </p:sp>
    </p:spTree>
    <p:extLst>
      <p:ext uri="{BB962C8B-B14F-4D97-AF65-F5344CB8AC3E}">
        <p14:creationId xmlns:p14="http://schemas.microsoft.com/office/powerpoint/2010/main" val="3186661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1076-4DD8-E47E-653C-3AC5023D524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D472E23-AC61-535C-6E8E-EA979036657B}"/>
              </a:ext>
            </a:extLst>
          </p:cNvPr>
          <p:cNvPicPr>
            <a:picLocks noGrp="1" noChangeAspect="1"/>
          </p:cNvPicPr>
          <p:nvPr>
            <p:ph idx="1"/>
          </p:nvPr>
        </p:nvPicPr>
        <p:blipFill>
          <a:blip r:embed="rId2"/>
          <a:stretch>
            <a:fillRect/>
          </a:stretch>
        </p:blipFill>
        <p:spPr>
          <a:xfrm>
            <a:off x="659876" y="261430"/>
            <a:ext cx="11048214" cy="5979113"/>
          </a:xfrm>
        </p:spPr>
      </p:pic>
    </p:spTree>
    <p:extLst>
      <p:ext uri="{BB962C8B-B14F-4D97-AF65-F5344CB8AC3E}">
        <p14:creationId xmlns:p14="http://schemas.microsoft.com/office/powerpoint/2010/main" val="607900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B4F2-079A-1541-00F6-A51DF1D95FB6}"/>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2FF4B6DF-48FE-5FA3-6F54-D45A0A05157A}"/>
              </a:ext>
            </a:extLst>
          </p:cNvPr>
          <p:cNvPicPr>
            <a:picLocks noGrp="1" noChangeAspect="1"/>
          </p:cNvPicPr>
          <p:nvPr>
            <p:ph idx="1"/>
          </p:nvPr>
        </p:nvPicPr>
        <p:blipFill>
          <a:blip r:embed="rId2"/>
          <a:stretch>
            <a:fillRect/>
          </a:stretch>
        </p:blipFill>
        <p:spPr>
          <a:xfrm>
            <a:off x="838200" y="1825625"/>
            <a:ext cx="10515600" cy="4667250"/>
          </a:xfrm>
        </p:spPr>
      </p:pic>
      <p:pic>
        <p:nvPicPr>
          <p:cNvPr id="5" name="Picture 4">
            <a:extLst>
              <a:ext uri="{FF2B5EF4-FFF2-40B4-BE49-F238E27FC236}">
                <a16:creationId xmlns:a16="http://schemas.microsoft.com/office/drawing/2014/main" id="{06150A14-127E-E8BD-2957-0F97A3E074C0}"/>
              </a:ext>
            </a:extLst>
          </p:cNvPr>
          <p:cNvPicPr>
            <a:picLocks noChangeAspect="1"/>
          </p:cNvPicPr>
          <p:nvPr/>
        </p:nvPicPr>
        <p:blipFill>
          <a:blip r:embed="rId3"/>
          <a:stretch>
            <a:fillRect/>
          </a:stretch>
        </p:blipFill>
        <p:spPr>
          <a:xfrm>
            <a:off x="838200" y="365125"/>
            <a:ext cx="10515600" cy="1325563"/>
          </a:xfrm>
          <a:prstGeom prst="rect">
            <a:avLst/>
          </a:prstGeom>
        </p:spPr>
      </p:pic>
    </p:spTree>
    <p:extLst>
      <p:ext uri="{BB962C8B-B14F-4D97-AF65-F5344CB8AC3E}">
        <p14:creationId xmlns:p14="http://schemas.microsoft.com/office/powerpoint/2010/main" val="1675776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8692-1F8F-3850-F8EF-8B15CFF468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9ED072-422B-4785-9480-613B3CC393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8250B8-5C58-8FF4-C698-B2886F7912B7}"/>
              </a:ext>
            </a:extLst>
          </p:cNvPr>
          <p:cNvPicPr>
            <a:picLocks noChangeAspect="1"/>
          </p:cNvPicPr>
          <p:nvPr/>
        </p:nvPicPr>
        <p:blipFill>
          <a:blip r:embed="rId2"/>
          <a:stretch>
            <a:fillRect/>
          </a:stretch>
        </p:blipFill>
        <p:spPr>
          <a:xfrm>
            <a:off x="838200" y="282805"/>
            <a:ext cx="10515600" cy="6210070"/>
          </a:xfrm>
          <a:prstGeom prst="rect">
            <a:avLst/>
          </a:prstGeom>
        </p:spPr>
      </p:pic>
    </p:spTree>
    <p:extLst>
      <p:ext uri="{BB962C8B-B14F-4D97-AF65-F5344CB8AC3E}">
        <p14:creationId xmlns:p14="http://schemas.microsoft.com/office/powerpoint/2010/main" val="4960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2285-0AA0-E1F8-65E0-D769F96143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575A1EE-A140-9572-4064-23D23AC7B9FD}"/>
              </a:ext>
            </a:extLst>
          </p:cNvPr>
          <p:cNvPicPr>
            <a:picLocks noGrp="1" noChangeAspect="1"/>
          </p:cNvPicPr>
          <p:nvPr>
            <p:ph idx="1"/>
          </p:nvPr>
        </p:nvPicPr>
        <p:blipFill>
          <a:blip r:embed="rId2"/>
          <a:stretch>
            <a:fillRect/>
          </a:stretch>
        </p:blipFill>
        <p:spPr>
          <a:xfrm>
            <a:off x="838200" y="365125"/>
            <a:ext cx="10515600" cy="6233638"/>
          </a:xfrm>
        </p:spPr>
      </p:pic>
    </p:spTree>
    <p:extLst>
      <p:ext uri="{BB962C8B-B14F-4D97-AF65-F5344CB8AC3E}">
        <p14:creationId xmlns:p14="http://schemas.microsoft.com/office/powerpoint/2010/main" val="1545169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5F81-2AF4-2246-ED11-EDC0C001BD4D}"/>
              </a:ext>
            </a:extLst>
          </p:cNvPr>
          <p:cNvSpPr>
            <a:spLocks noGrp="1"/>
          </p:cNvSpPr>
          <p:nvPr>
            <p:ph type="title"/>
          </p:nvPr>
        </p:nvSpPr>
        <p:spPr/>
        <p:txBody>
          <a:bodyPr/>
          <a:lstStyle/>
          <a:p>
            <a:endParaRPr lang="en-IN"/>
          </a:p>
        </p:txBody>
      </p:sp>
      <p:sp>
        <p:nvSpPr>
          <p:cNvPr id="3" name="AutoShape 2">
            <a:extLst>
              <a:ext uri="{FF2B5EF4-FFF2-40B4-BE49-F238E27FC236}">
                <a16:creationId xmlns:a16="http://schemas.microsoft.com/office/drawing/2014/main" id="{44D36F85-FA0D-1B25-E309-4A2AF191994B}"/>
              </a:ext>
            </a:extLst>
          </p:cNvPr>
          <p:cNvSpPr>
            <a:spLocks noChangeAspect="1" noChangeArrowheads="1"/>
          </p:cNvSpPr>
          <p:nvPr/>
        </p:nvSpPr>
        <p:spPr bwMode="auto">
          <a:xfrm>
            <a:off x="5791200" y="182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Content Placeholder 6">
            <a:extLst>
              <a:ext uri="{FF2B5EF4-FFF2-40B4-BE49-F238E27FC236}">
                <a16:creationId xmlns:a16="http://schemas.microsoft.com/office/drawing/2014/main" id="{E7CA50F3-19C7-3E5D-7106-494A6600A8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365125"/>
            <a:ext cx="10515600" cy="612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47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0C8D-1088-0836-3242-9B4E67B50C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58AD9C4-827F-29E5-2A19-CBA8940077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1543050"/>
          </a:xfrm>
        </p:spPr>
      </p:pic>
      <p:pic>
        <p:nvPicPr>
          <p:cNvPr id="7" name="Picture 6">
            <a:extLst>
              <a:ext uri="{FF2B5EF4-FFF2-40B4-BE49-F238E27FC236}">
                <a16:creationId xmlns:a16="http://schemas.microsoft.com/office/drawing/2014/main" id="{FB3A6374-A2F0-DD8C-73BE-1C50D40F3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10768"/>
            <a:ext cx="10515600" cy="4382107"/>
          </a:xfrm>
          <a:prstGeom prst="rect">
            <a:avLst/>
          </a:prstGeom>
        </p:spPr>
      </p:pic>
    </p:spTree>
    <p:extLst>
      <p:ext uri="{BB962C8B-B14F-4D97-AF65-F5344CB8AC3E}">
        <p14:creationId xmlns:p14="http://schemas.microsoft.com/office/powerpoint/2010/main" val="1299094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20FF-76C3-DC53-CF40-FEBE4B0B4037}"/>
              </a:ext>
            </a:extLst>
          </p:cNvPr>
          <p:cNvSpPr>
            <a:spLocks noGrp="1"/>
          </p:cNvSpPr>
          <p:nvPr>
            <p:ph type="title"/>
          </p:nvPr>
        </p:nvSpPr>
        <p:spPr/>
        <p:txBody>
          <a:bodyPr/>
          <a:lstStyle/>
          <a:p>
            <a:r>
              <a:rPr lang="en-IN" dirty="0"/>
              <a:t>With using PCA</a:t>
            </a:r>
          </a:p>
        </p:txBody>
      </p:sp>
      <p:sp>
        <p:nvSpPr>
          <p:cNvPr id="3" name="Content Placeholder 2">
            <a:extLst>
              <a:ext uri="{FF2B5EF4-FFF2-40B4-BE49-F238E27FC236}">
                <a16:creationId xmlns:a16="http://schemas.microsoft.com/office/drawing/2014/main" id="{7EA400CE-1383-CF62-9137-DE557CEE8F18}"/>
              </a:ext>
            </a:extLst>
          </p:cNvPr>
          <p:cNvSpPr>
            <a:spLocks noGrp="1"/>
          </p:cNvSpPr>
          <p:nvPr>
            <p:ph idx="1"/>
          </p:nvPr>
        </p:nvSpPr>
        <p:spPr/>
        <p:txBody>
          <a:bodyPr/>
          <a:lstStyle/>
          <a:p>
            <a:pPr marL="0" indent="0">
              <a:buNone/>
            </a:pPr>
            <a:r>
              <a:rPr lang="en-IN" dirty="0"/>
              <a:t>Logistic Regression</a:t>
            </a:r>
          </a:p>
          <a:p>
            <a:pPr marL="0" indent="0">
              <a:buNone/>
            </a:pPr>
            <a:endParaRPr lang="en-IN" dirty="0"/>
          </a:p>
        </p:txBody>
      </p:sp>
      <p:pic>
        <p:nvPicPr>
          <p:cNvPr id="5" name="Picture 4">
            <a:extLst>
              <a:ext uri="{FF2B5EF4-FFF2-40B4-BE49-F238E27FC236}">
                <a16:creationId xmlns:a16="http://schemas.microsoft.com/office/drawing/2014/main" id="{0DF72F36-F383-29A6-3CBA-C656EE054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11400"/>
            <a:ext cx="9725025" cy="4000500"/>
          </a:xfrm>
          <a:prstGeom prst="rect">
            <a:avLst/>
          </a:prstGeom>
        </p:spPr>
      </p:pic>
    </p:spTree>
    <p:extLst>
      <p:ext uri="{BB962C8B-B14F-4D97-AF65-F5344CB8AC3E}">
        <p14:creationId xmlns:p14="http://schemas.microsoft.com/office/powerpoint/2010/main" val="4058786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4AC6A3-6BA3-A8AF-9205-1390752A0461}"/>
              </a:ext>
            </a:extLst>
          </p:cNvPr>
          <p:cNvSpPr>
            <a:spLocks noGrp="1"/>
          </p:cNvSpPr>
          <p:nvPr>
            <p:ph type="title"/>
          </p:nvPr>
        </p:nvSpPr>
        <p:spPr/>
        <p:txBody>
          <a:bodyPr/>
          <a:lstStyle/>
          <a:p>
            <a:r>
              <a:rPr lang="en-IN" dirty="0"/>
              <a:t>Bootstrapping</a:t>
            </a:r>
          </a:p>
        </p:txBody>
      </p:sp>
      <p:sp>
        <p:nvSpPr>
          <p:cNvPr id="3" name="Content Placeholder 2">
            <a:extLst>
              <a:ext uri="{FF2B5EF4-FFF2-40B4-BE49-F238E27FC236}">
                <a16:creationId xmlns:a16="http://schemas.microsoft.com/office/drawing/2014/main" id="{BA7C3DC1-8F71-C84E-9B7A-D53599BF4729}"/>
              </a:ext>
            </a:extLst>
          </p:cNvPr>
          <p:cNvSpPr>
            <a:spLocks noGrp="1"/>
          </p:cNvSpPr>
          <p:nvPr>
            <p:ph idx="1"/>
          </p:nvPr>
        </p:nvSpPr>
        <p:spPr>
          <a:xfrm>
            <a:off x="838200" y="1825625"/>
            <a:ext cx="10515600" cy="4351338"/>
          </a:xfrm>
        </p:spPr>
        <p:txBody>
          <a:bodyPr/>
          <a:lstStyle/>
          <a:p>
            <a:endParaRPr lang="en-IN" dirty="0"/>
          </a:p>
          <a:p>
            <a:endParaRPr lang="en-IN" dirty="0"/>
          </a:p>
        </p:txBody>
      </p:sp>
      <p:pic>
        <p:nvPicPr>
          <p:cNvPr id="5" name="Picture 4">
            <a:extLst>
              <a:ext uri="{FF2B5EF4-FFF2-40B4-BE49-F238E27FC236}">
                <a16:creationId xmlns:a16="http://schemas.microsoft.com/office/drawing/2014/main" id="{688F7133-2AA6-DA7F-F755-4B08BE7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799" y="1960562"/>
            <a:ext cx="8448675" cy="4351338"/>
          </a:xfrm>
          <a:prstGeom prst="rect">
            <a:avLst/>
          </a:prstGeom>
        </p:spPr>
      </p:pic>
    </p:spTree>
    <p:extLst>
      <p:ext uri="{BB962C8B-B14F-4D97-AF65-F5344CB8AC3E}">
        <p14:creationId xmlns:p14="http://schemas.microsoft.com/office/powerpoint/2010/main" val="3678621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89B9-35DC-A2D7-9300-C881043755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64F1D21-1187-1304-3BA6-084968525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40119"/>
          </a:xfrm>
        </p:spPr>
      </p:pic>
    </p:spTree>
    <p:extLst>
      <p:ext uri="{BB962C8B-B14F-4D97-AF65-F5344CB8AC3E}">
        <p14:creationId xmlns:p14="http://schemas.microsoft.com/office/powerpoint/2010/main" val="269878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743-2A72-DDC3-2BE6-F7507CC7A2CF}"/>
              </a:ext>
            </a:extLst>
          </p:cNvPr>
          <p:cNvSpPr>
            <a:spLocks noGrp="1"/>
          </p:cNvSpPr>
          <p:nvPr>
            <p:ph type="title"/>
          </p:nvPr>
        </p:nvSpPr>
        <p:spPr/>
        <p:txBody>
          <a:bodyPr/>
          <a:lstStyle/>
          <a:p>
            <a:r>
              <a:rPr lang="en-IN" dirty="0"/>
              <a:t>SVM </a:t>
            </a:r>
          </a:p>
        </p:txBody>
      </p:sp>
      <p:pic>
        <p:nvPicPr>
          <p:cNvPr id="9" name="Content Placeholder 8">
            <a:extLst>
              <a:ext uri="{FF2B5EF4-FFF2-40B4-BE49-F238E27FC236}">
                <a16:creationId xmlns:a16="http://schemas.microsoft.com/office/drawing/2014/main" id="{2B672D9A-500B-C328-76F5-9F0ED5845E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322" y="1690688"/>
            <a:ext cx="10515600" cy="4682331"/>
          </a:xfrm>
        </p:spPr>
      </p:pic>
    </p:spTree>
    <p:extLst>
      <p:ext uri="{BB962C8B-B14F-4D97-AF65-F5344CB8AC3E}">
        <p14:creationId xmlns:p14="http://schemas.microsoft.com/office/powerpoint/2010/main" val="113799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87E68E6-8A1D-22AE-D3E8-F73818AC5228}"/>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t>DATASET EXPLANATION:</a:t>
            </a:r>
            <a:endParaRPr lang="en-US" b="1" u="sng" dirty="0"/>
          </a:p>
        </p:txBody>
      </p:sp>
      <p:sp>
        <p:nvSpPr>
          <p:cNvPr id="8" name="Content Placeholder 7">
            <a:extLst>
              <a:ext uri="{FF2B5EF4-FFF2-40B4-BE49-F238E27FC236}">
                <a16:creationId xmlns:a16="http://schemas.microsoft.com/office/drawing/2014/main" id="{0DE00AC3-3CB6-FEF7-4437-A0AD2464F8CC}"/>
              </a:ext>
            </a:extLst>
          </p:cNvPr>
          <p:cNvSpPr>
            <a:spLocks noGrp="1"/>
          </p:cNvSpPr>
          <p:nvPr>
            <p:ph idx="1"/>
          </p:nvPr>
        </p:nvSpPr>
        <p:spPr>
          <a:xfrm>
            <a:off x="838200" y="1602557"/>
            <a:ext cx="10515600" cy="4890318"/>
          </a:xfrm>
        </p:spPr>
        <p:txBody>
          <a:bodyPr>
            <a:normAutofit fontScale="55000" lnSpcReduction="20000"/>
          </a:bodyPr>
          <a:lstStyle/>
          <a:p>
            <a:pPr marL="0" indent="0">
              <a:buNone/>
            </a:pPr>
            <a:r>
              <a:rPr lang="en-IN" b="1" i="0" u="none" strike="noStrike" dirty="0">
                <a:solidFill>
                  <a:srgbClr val="3C4043"/>
                </a:solidFill>
                <a:effectLst/>
                <a:latin typeface="Inter"/>
              </a:rPr>
              <a:t>The data set contains laboratory values of blood donors and Hepatitis C patients and demographic values like age. </a:t>
            </a:r>
          </a:p>
          <a:p>
            <a:pPr marL="0" indent="0">
              <a:buNone/>
            </a:pPr>
            <a:r>
              <a:rPr lang="en-IN" b="1" i="0" u="none" strike="noStrike" dirty="0">
                <a:solidFill>
                  <a:srgbClr val="3C4043"/>
                </a:solidFill>
                <a:effectLst/>
                <a:latin typeface="Inter"/>
              </a:rPr>
              <a:t>All attributes except Category and Sex are numerical.</a:t>
            </a:r>
          </a:p>
          <a:p>
            <a:pPr marL="514350" indent="-514350">
              <a:buFont typeface="+mj-lt"/>
              <a:buAutoNum type="arabicPeriod"/>
            </a:pPr>
            <a:r>
              <a:rPr lang="en-IN" b="1" i="0" u="none" strike="noStrike" dirty="0">
                <a:solidFill>
                  <a:srgbClr val="3C4043"/>
                </a:solidFill>
                <a:effectLst/>
                <a:latin typeface="Inter"/>
              </a:rPr>
              <a:t>X (Patient ID/No.)</a:t>
            </a:r>
          </a:p>
          <a:p>
            <a:pPr marL="514350" indent="-514350">
              <a:buFont typeface="+mj-lt"/>
              <a:buAutoNum type="arabicPeriod"/>
            </a:pPr>
            <a:r>
              <a:rPr lang="en-IN" b="1" i="0" u="none" strike="noStrike" dirty="0">
                <a:solidFill>
                  <a:srgbClr val="3C4043"/>
                </a:solidFill>
                <a:effectLst/>
                <a:latin typeface="Inter"/>
              </a:rPr>
              <a:t>Category (diagnosis) (values: '0=Blood Donor', '0s=suspect Blood Donor', '1=Hepatitis', '2=Fibrosis', '3=Cirrhosis’)</a:t>
            </a:r>
          </a:p>
          <a:p>
            <a:pPr marL="514350" indent="-514350">
              <a:buFont typeface="+mj-lt"/>
              <a:buAutoNum type="arabicPeriod"/>
            </a:pPr>
            <a:r>
              <a:rPr lang="en-IN" b="1" i="0" u="none" strike="noStrike" dirty="0">
                <a:solidFill>
                  <a:srgbClr val="3C4043"/>
                </a:solidFill>
                <a:effectLst/>
                <a:latin typeface="Inter"/>
              </a:rPr>
              <a:t>Age (in years)</a:t>
            </a:r>
          </a:p>
          <a:p>
            <a:pPr marL="514350" indent="-514350">
              <a:buFont typeface="+mj-lt"/>
              <a:buAutoNum type="arabicPeriod"/>
            </a:pPr>
            <a:r>
              <a:rPr lang="en-IN" b="1" i="0" u="none" strike="noStrike" dirty="0">
                <a:solidFill>
                  <a:srgbClr val="3C4043"/>
                </a:solidFill>
                <a:effectLst/>
                <a:latin typeface="Inter"/>
              </a:rPr>
              <a:t>Sex (f</a:t>
            </a:r>
            <a:r>
              <a:rPr lang="en-IN" b="1" dirty="0">
                <a:solidFill>
                  <a:srgbClr val="3C4043"/>
                </a:solidFill>
                <a:latin typeface="Inter"/>
              </a:rPr>
              <a:t>emale , male)</a:t>
            </a:r>
            <a:endParaRPr lang="en-IN" b="1" i="0" u="none" strike="noStrike" dirty="0">
              <a:solidFill>
                <a:srgbClr val="3C4043"/>
              </a:solidFill>
              <a:effectLst/>
              <a:latin typeface="Inter"/>
            </a:endParaRPr>
          </a:p>
          <a:p>
            <a:pPr marL="514350" indent="-514350">
              <a:buFont typeface="+mj-lt"/>
              <a:buAutoNum type="arabicPeriod"/>
            </a:pPr>
            <a:r>
              <a:rPr lang="en-IN" b="1" i="0" u="none" strike="noStrike" dirty="0">
                <a:solidFill>
                  <a:srgbClr val="3C4043"/>
                </a:solidFill>
                <a:effectLst/>
                <a:latin typeface="Inter"/>
              </a:rPr>
              <a:t>ALB</a:t>
            </a:r>
          </a:p>
          <a:p>
            <a:pPr marL="514350" indent="-514350">
              <a:buFont typeface="+mj-lt"/>
              <a:buAutoNum type="arabicPeriod"/>
            </a:pPr>
            <a:r>
              <a:rPr lang="en-IN" b="1" dirty="0">
                <a:solidFill>
                  <a:srgbClr val="3C4043"/>
                </a:solidFill>
                <a:latin typeface="Inter"/>
              </a:rPr>
              <a:t>ALP</a:t>
            </a:r>
          </a:p>
          <a:p>
            <a:pPr marL="514350" indent="-514350">
              <a:buFont typeface="+mj-lt"/>
              <a:buAutoNum type="arabicPeriod"/>
            </a:pPr>
            <a:r>
              <a:rPr lang="en-IN" b="1" dirty="0">
                <a:solidFill>
                  <a:srgbClr val="3C4043"/>
                </a:solidFill>
                <a:latin typeface="Inter"/>
              </a:rPr>
              <a:t>ALT</a:t>
            </a:r>
          </a:p>
          <a:p>
            <a:pPr marL="514350" indent="-514350">
              <a:buFont typeface="+mj-lt"/>
              <a:buAutoNum type="arabicPeriod"/>
            </a:pPr>
            <a:r>
              <a:rPr lang="en-IN" b="1" dirty="0">
                <a:solidFill>
                  <a:srgbClr val="3C4043"/>
                </a:solidFill>
                <a:latin typeface="Inter"/>
              </a:rPr>
              <a:t>AST</a:t>
            </a:r>
          </a:p>
          <a:p>
            <a:pPr marL="514350" indent="-514350">
              <a:buFont typeface="+mj-lt"/>
              <a:buAutoNum type="arabicPeriod"/>
            </a:pPr>
            <a:r>
              <a:rPr lang="en-IN" b="1" dirty="0">
                <a:solidFill>
                  <a:srgbClr val="3C4043"/>
                </a:solidFill>
                <a:latin typeface="Inter"/>
              </a:rPr>
              <a:t>BIL</a:t>
            </a:r>
          </a:p>
          <a:p>
            <a:pPr marL="514350" indent="-514350">
              <a:buFont typeface="+mj-lt"/>
              <a:buAutoNum type="arabicPeriod"/>
            </a:pPr>
            <a:r>
              <a:rPr lang="en-IN" b="1" dirty="0">
                <a:solidFill>
                  <a:srgbClr val="3C4043"/>
                </a:solidFill>
                <a:latin typeface="Inter"/>
              </a:rPr>
              <a:t>CHE</a:t>
            </a:r>
          </a:p>
          <a:p>
            <a:pPr marL="514350" indent="-514350">
              <a:buFont typeface="+mj-lt"/>
              <a:buAutoNum type="arabicPeriod"/>
            </a:pPr>
            <a:r>
              <a:rPr lang="en-IN" b="1" dirty="0">
                <a:solidFill>
                  <a:srgbClr val="3C4043"/>
                </a:solidFill>
                <a:latin typeface="Inter"/>
              </a:rPr>
              <a:t>CHOL</a:t>
            </a:r>
          </a:p>
          <a:p>
            <a:pPr marL="514350" indent="-514350">
              <a:buFont typeface="+mj-lt"/>
              <a:buAutoNum type="arabicPeriod"/>
            </a:pPr>
            <a:r>
              <a:rPr lang="en-IN" b="1" dirty="0">
                <a:solidFill>
                  <a:srgbClr val="3C4043"/>
                </a:solidFill>
                <a:latin typeface="Inter"/>
              </a:rPr>
              <a:t>CREA</a:t>
            </a:r>
          </a:p>
          <a:p>
            <a:pPr marL="514350" indent="-514350">
              <a:buFont typeface="+mj-lt"/>
              <a:buAutoNum type="arabicPeriod"/>
            </a:pPr>
            <a:r>
              <a:rPr lang="en-IN" b="1" dirty="0">
                <a:solidFill>
                  <a:srgbClr val="3C4043"/>
                </a:solidFill>
                <a:latin typeface="Inter"/>
              </a:rPr>
              <a:t>GGT</a:t>
            </a:r>
          </a:p>
          <a:p>
            <a:pPr marL="514350" indent="-514350">
              <a:buFont typeface="+mj-lt"/>
              <a:buAutoNum type="arabicPeriod"/>
            </a:pPr>
            <a:r>
              <a:rPr lang="en-IN" b="1" dirty="0">
                <a:solidFill>
                  <a:srgbClr val="3C4043"/>
                </a:solidFill>
                <a:latin typeface="Inter"/>
              </a:rPr>
              <a:t>PROT</a:t>
            </a:r>
          </a:p>
        </p:txBody>
      </p:sp>
    </p:spTree>
    <p:extLst>
      <p:ext uri="{BB962C8B-B14F-4D97-AF65-F5344CB8AC3E}">
        <p14:creationId xmlns:p14="http://schemas.microsoft.com/office/powerpoint/2010/main" val="1814128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FD47-4E47-0B9C-894B-1EF56C08F571}"/>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D7C9E31F-D83D-AB70-88AE-307A91D1CC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365125"/>
            <a:ext cx="5749982" cy="5811837"/>
          </a:xfrm>
        </p:spPr>
      </p:pic>
      <p:pic>
        <p:nvPicPr>
          <p:cNvPr id="4" name="Picture 3">
            <a:extLst>
              <a:ext uri="{FF2B5EF4-FFF2-40B4-BE49-F238E27FC236}">
                <a16:creationId xmlns:a16="http://schemas.microsoft.com/office/drawing/2014/main" id="{2073830E-A7C1-9BC9-CD29-F6060AB91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30" y="365125"/>
            <a:ext cx="5440053" cy="5811837"/>
          </a:xfrm>
          <a:prstGeom prst="rect">
            <a:avLst/>
          </a:prstGeom>
        </p:spPr>
      </p:pic>
    </p:spTree>
    <p:extLst>
      <p:ext uri="{BB962C8B-B14F-4D97-AF65-F5344CB8AC3E}">
        <p14:creationId xmlns:p14="http://schemas.microsoft.com/office/powerpoint/2010/main" val="2820883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C341-9394-12C7-FEC9-DBB53CAED6D9}"/>
              </a:ext>
            </a:extLst>
          </p:cNvPr>
          <p:cNvSpPr>
            <a:spLocks noGrp="1"/>
          </p:cNvSpPr>
          <p:nvPr>
            <p:ph type="title"/>
          </p:nvPr>
        </p:nvSpPr>
        <p:spPr/>
        <p:txBody>
          <a:bodyPr/>
          <a:lstStyle/>
          <a:p>
            <a:r>
              <a:rPr lang="en-IN" dirty="0"/>
              <a:t>Perceptron</a:t>
            </a:r>
          </a:p>
        </p:txBody>
      </p:sp>
      <p:pic>
        <p:nvPicPr>
          <p:cNvPr id="5" name="Content Placeholder 4">
            <a:extLst>
              <a:ext uri="{FF2B5EF4-FFF2-40B4-BE49-F238E27FC236}">
                <a16:creationId xmlns:a16="http://schemas.microsoft.com/office/drawing/2014/main" id="{AF4C8127-831A-C708-F820-E8B09F251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068" y="1690688"/>
            <a:ext cx="9096866" cy="4351893"/>
          </a:xfrm>
        </p:spPr>
      </p:pic>
    </p:spTree>
    <p:extLst>
      <p:ext uri="{BB962C8B-B14F-4D97-AF65-F5344CB8AC3E}">
        <p14:creationId xmlns:p14="http://schemas.microsoft.com/office/powerpoint/2010/main" val="3169404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DCF7-2250-0D0C-D6A4-3732295E6366}"/>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21E82A9-36A2-6BAD-1E5F-DFAC714139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981" y="365126"/>
            <a:ext cx="5901965" cy="5328820"/>
          </a:xfrm>
        </p:spPr>
      </p:pic>
      <p:pic>
        <p:nvPicPr>
          <p:cNvPr id="7" name="Picture 6">
            <a:extLst>
              <a:ext uri="{FF2B5EF4-FFF2-40B4-BE49-F238E27FC236}">
                <a16:creationId xmlns:a16="http://schemas.microsoft.com/office/drawing/2014/main" id="{DF97F8A2-916B-4C78-DC41-13EBDAA72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408" y="365124"/>
            <a:ext cx="5326072" cy="5328821"/>
          </a:xfrm>
          <a:prstGeom prst="rect">
            <a:avLst/>
          </a:prstGeom>
        </p:spPr>
      </p:pic>
    </p:spTree>
    <p:extLst>
      <p:ext uri="{BB962C8B-B14F-4D97-AF65-F5344CB8AC3E}">
        <p14:creationId xmlns:p14="http://schemas.microsoft.com/office/powerpoint/2010/main" val="324714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01A2-B2BB-3CA3-6974-1D19D7FF05A6}"/>
              </a:ext>
            </a:extLst>
          </p:cNvPr>
          <p:cNvSpPr>
            <a:spLocks noGrp="1"/>
          </p:cNvSpPr>
          <p:nvPr>
            <p:ph type="title"/>
          </p:nvPr>
        </p:nvSpPr>
        <p:spPr/>
        <p:txBody>
          <a:bodyPr/>
          <a:lstStyle/>
          <a:p>
            <a:r>
              <a:rPr lang="en-IN" dirty="0"/>
              <a:t>KNN	</a:t>
            </a:r>
          </a:p>
        </p:txBody>
      </p:sp>
      <p:pic>
        <p:nvPicPr>
          <p:cNvPr id="5" name="Content Placeholder 4">
            <a:extLst>
              <a:ext uri="{FF2B5EF4-FFF2-40B4-BE49-F238E27FC236}">
                <a16:creationId xmlns:a16="http://schemas.microsoft.com/office/drawing/2014/main" id="{3CBE82EC-25AD-8976-758F-6E59E97E60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680" y="2111604"/>
            <a:ext cx="10515600" cy="3902697"/>
          </a:xfrm>
        </p:spPr>
      </p:pic>
    </p:spTree>
    <p:extLst>
      <p:ext uri="{BB962C8B-B14F-4D97-AF65-F5344CB8AC3E}">
        <p14:creationId xmlns:p14="http://schemas.microsoft.com/office/powerpoint/2010/main" val="948684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CF28-3CFF-2DC5-F65E-CAD469A23C8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58B5085-3A58-D4A5-8865-8D32F3B8EB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65126"/>
            <a:ext cx="5190634" cy="5338090"/>
          </a:xfrm>
        </p:spPr>
      </p:pic>
      <p:pic>
        <p:nvPicPr>
          <p:cNvPr id="7" name="Picture 6">
            <a:extLst>
              <a:ext uri="{FF2B5EF4-FFF2-40B4-BE49-F238E27FC236}">
                <a16:creationId xmlns:a16="http://schemas.microsoft.com/office/drawing/2014/main" id="{DD708C84-3FA7-FB31-96D4-D3E679141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5300" y="365125"/>
            <a:ext cx="5410986" cy="5338090"/>
          </a:xfrm>
          <a:prstGeom prst="rect">
            <a:avLst/>
          </a:prstGeom>
        </p:spPr>
      </p:pic>
    </p:spTree>
    <p:extLst>
      <p:ext uri="{BB962C8B-B14F-4D97-AF65-F5344CB8AC3E}">
        <p14:creationId xmlns:p14="http://schemas.microsoft.com/office/powerpoint/2010/main" val="2379690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B19D-9CF0-42DD-4DAA-F8E23B98F32D}"/>
              </a:ext>
            </a:extLst>
          </p:cNvPr>
          <p:cNvSpPr>
            <a:spLocks noGrp="1"/>
          </p:cNvSpPr>
          <p:nvPr>
            <p:ph type="title"/>
          </p:nvPr>
        </p:nvSpPr>
        <p:spPr/>
        <p:txBody>
          <a:bodyPr/>
          <a:lstStyle/>
          <a:p>
            <a:r>
              <a:rPr lang="en-IN" b="1" u="sng" dirty="0"/>
              <a:t>RESULT ANALYSIS:</a:t>
            </a:r>
          </a:p>
        </p:txBody>
      </p:sp>
      <p:sp>
        <p:nvSpPr>
          <p:cNvPr id="3" name="Content Placeholder 2">
            <a:extLst>
              <a:ext uri="{FF2B5EF4-FFF2-40B4-BE49-F238E27FC236}">
                <a16:creationId xmlns:a16="http://schemas.microsoft.com/office/drawing/2014/main" id="{F86E9B34-206B-4BC7-B4BA-EEE6E42C6CA4}"/>
              </a:ext>
            </a:extLst>
          </p:cNvPr>
          <p:cNvSpPr>
            <a:spLocks noGrp="1"/>
          </p:cNvSpPr>
          <p:nvPr>
            <p:ph idx="1"/>
          </p:nvPr>
        </p:nvSpPr>
        <p:spPr/>
        <p:txBody>
          <a:bodyPr>
            <a:normAutofit fontScale="92500" lnSpcReduction="20000"/>
          </a:bodyPr>
          <a:lstStyle/>
          <a:p>
            <a:pPr marL="0" indent="0">
              <a:buNone/>
            </a:pPr>
            <a:r>
              <a:rPr lang="en-US" dirty="0"/>
              <a:t>Comparison of the results from different sources:</a:t>
            </a:r>
          </a:p>
          <a:p>
            <a:pPr marL="0" indent="0">
              <a:buNone/>
            </a:pPr>
            <a:r>
              <a:rPr lang="en-US" dirty="0"/>
              <a:t>My results:</a:t>
            </a:r>
          </a:p>
          <a:p>
            <a:pPr marL="0" indent="0">
              <a:buNone/>
            </a:pPr>
            <a:r>
              <a:rPr lang="en-US" dirty="0"/>
              <a:t>LOGISTIC REGRESSION:0.9081081081081082</a:t>
            </a:r>
          </a:p>
          <a:p>
            <a:pPr marL="0" indent="0">
              <a:buNone/>
            </a:pPr>
            <a:r>
              <a:rPr lang="en-US" dirty="0"/>
              <a:t>SUPPORT VECTOR MACHINE:0.9243243243242343</a:t>
            </a:r>
          </a:p>
          <a:p>
            <a:pPr marL="0" indent="0">
              <a:buNone/>
            </a:pPr>
            <a:r>
              <a:rPr lang="en-US" dirty="0"/>
              <a:t>PERVEPTRON LEARNING:0.9081081081081082</a:t>
            </a:r>
          </a:p>
          <a:p>
            <a:pPr marL="0" indent="0">
              <a:buNone/>
            </a:pPr>
            <a:endParaRPr lang="en-US" dirty="0"/>
          </a:p>
          <a:p>
            <a:pPr marL="0" indent="0">
              <a:buNone/>
            </a:pPr>
            <a:r>
              <a:rPr lang="en-IN" dirty="0"/>
              <a:t>Source 1:</a:t>
            </a:r>
          </a:p>
          <a:p>
            <a:pPr marL="0" indent="0">
              <a:buNone/>
            </a:pPr>
            <a:r>
              <a:rPr lang="en-US" dirty="0"/>
              <a:t>LOGISTIC REGRESSION:0.9027027027027027</a:t>
            </a:r>
          </a:p>
          <a:p>
            <a:pPr marL="0" indent="0">
              <a:buNone/>
            </a:pPr>
            <a:r>
              <a:rPr lang="en-US" dirty="0"/>
              <a:t>SUPPORT VECTOR MACHINE:0.9027027027027027</a:t>
            </a:r>
          </a:p>
          <a:p>
            <a:pPr marL="0" indent="0">
              <a:buNone/>
            </a:pPr>
            <a:r>
              <a:rPr lang="en-US" dirty="0"/>
              <a:t>PERVEPTRON LEARNING:0.9783783783783784</a:t>
            </a:r>
          </a:p>
          <a:p>
            <a:pPr marL="0" indent="0">
              <a:buNone/>
            </a:pPr>
            <a:endParaRPr lang="en-IN" dirty="0"/>
          </a:p>
        </p:txBody>
      </p:sp>
    </p:spTree>
    <p:extLst>
      <p:ext uri="{BB962C8B-B14F-4D97-AF65-F5344CB8AC3E}">
        <p14:creationId xmlns:p14="http://schemas.microsoft.com/office/powerpoint/2010/main" val="84705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3D2F-B5AB-AD35-60AC-69DBC61F25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128ED-6BF6-BF6F-110A-17C76CD91952}"/>
              </a:ext>
            </a:extLst>
          </p:cNvPr>
          <p:cNvSpPr>
            <a:spLocks noGrp="1"/>
          </p:cNvSpPr>
          <p:nvPr>
            <p:ph idx="1"/>
          </p:nvPr>
        </p:nvSpPr>
        <p:spPr>
          <a:xfrm>
            <a:off x="799707" y="1901040"/>
            <a:ext cx="10515600" cy="4351338"/>
          </a:xfrm>
        </p:spPr>
        <p:txBody>
          <a:bodyPr/>
          <a:lstStyle/>
          <a:p>
            <a:pPr marL="0" indent="0">
              <a:buNone/>
            </a:pPr>
            <a:r>
              <a:rPr lang="en-IN" dirty="0"/>
              <a:t>Source 2:</a:t>
            </a:r>
          </a:p>
          <a:p>
            <a:pPr marL="0" indent="0">
              <a:buNone/>
            </a:pPr>
            <a:r>
              <a:rPr lang="en-US" dirty="0"/>
              <a:t>LOGISTIC REGRESSION:0.972972972972973</a:t>
            </a:r>
          </a:p>
          <a:p>
            <a:pPr marL="0" indent="0">
              <a:buNone/>
            </a:pPr>
            <a:r>
              <a:rPr lang="en-US" dirty="0"/>
              <a:t>SUPPORT VECTOR MACHINE:0.972972972972973</a:t>
            </a:r>
          </a:p>
          <a:p>
            <a:pPr marL="0" indent="0">
              <a:buNone/>
            </a:pPr>
            <a:r>
              <a:rPr lang="en-US" dirty="0"/>
              <a:t>PERVEPTRON LEARNING:0.9243243243243243</a:t>
            </a:r>
          </a:p>
          <a:p>
            <a:pPr marL="0" indent="0">
              <a:buNone/>
            </a:pPr>
            <a:r>
              <a:rPr lang="en-US" dirty="0"/>
              <a:t>Source 3:</a:t>
            </a:r>
          </a:p>
          <a:p>
            <a:pPr marL="0" indent="0">
              <a:buNone/>
            </a:pPr>
            <a:r>
              <a:rPr lang="en-US" dirty="0"/>
              <a:t>LOGISTIC REGRESSION:0.9783783783783784</a:t>
            </a:r>
          </a:p>
          <a:p>
            <a:pPr marL="0" indent="0">
              <a:buNone/>
            </a:pPr>
            <a:r>
              <a:rPr lang="en-US" dirty="0"/>
              <a:t>SUPPORT VECTOR MACHINE:0.9783783783783784</a:t>
            </a:r>
          </a:p>
          <a:p>
            <a:pPr marL="0" indent="0">
              <a:buNone/>
            </a:pPr>
            <a:r>
              <a:rPr lang="en-US" dirty="0"/>
              <a:t>PERVEPTRON LEARNING:0.8540540540540541</a:t>
            </a:r>
            <a:endParaRPr lang="en-IN" dirty="0"/>
          </a:p>
        </p:txBody>
      </p:sp>
    </p:spTree>
    <p:extLst>
      <p:ext uri="{BB962C8B-B14F-4D97-AF65-F5344CB8AC3E}">
        <p14:creationId xmlns:p14="http://schemas.microsoft.com/office/powerpoint/2010/main" val="4165621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6E01-9CC1-EF77-2823-230022FACF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CB64BB-148B-7A51-8EE9-ECA151F82CB3}"/>
              </a:ext>
            </a:extLst>
          </p:cNvPr>
          <p:cNvSpPr>
            <a:spLocks noGrp="1"/>
          </p:cNvSpPr>
          <p:nvPr>
            <p:ph idx="1"/>
          </p:nvPr>
        </p:nvSpPr>
        <p:spPr/>
        <p:txBody>
          <a:bodyPr/>
          <a:lstStyle/>
          <a:p>
            <a:pPr marL="0" indent="0">
              <a:buNone/>
            </a:pPr>
            <a:r>
              <a:rPr lang="en-US" dirty="0"/>
              <a:t>Source 4:</a:t>
            </a:r>
          </a:p>
          <a:p>
            <a:pPr marL="0" indent="0">
              <a:buNone/>
            </a:pPr>
            <a:r>
              <a:rPr lang="en-US" dirty="0"/>
              <a:t>LOGISTIC REGRESSION:0.9621621621621622</a:t>
            </a:r>
          </a:p>
          <a:p>
            <a:pPr marL="0" indent="0">
              <a:buNone/>
            </a:pPr>
            <a:r>
              <a:rPr lang="en-US" dirty="0"/>
              <a:t>SUPPORT VECTOR MACHINE:0.9621621621621622</a:t>
            </a:r>
          </a:p>
          <a:p>
            <a:pPr marL="0" indent="0">
              <a:buNone/>
            </a:pPr>
            <a:r>
              <a:rPr lang="en-US" dirty="0"/>
              <a:t>PERVEPTRON LEARNING:0.8864864864864865</a:t>
            </a:r>
          </a:p>
          <a:p>
            <a:pPr marL="0" indent="0">
              <a:buNone/>
            </a:pPr>
            <a:r>
              <a:rPr lang="en-US" dirty="0"/>
              <a:t>Source 5:</a:t>
            </a:r>
            <a:endParaRPr lang="en-IN" dirty="0"/>
          </a:p>
          <a:p>
            <a:pPr marL="0" indent="0">
              <a:buNone/>
            </a:pPr>
            <a:r>
              <a:rPr lang="en-US" dirty="0"/>
              <a:t>LOGISTIC REGRESSION:0.89</a:t>
            </a:r>
          </a:p>
          <a:p>
            <a:pPr marL="0" indent="0">
              <a:buNone/>
            </a:pPr>
            <a:r>
              <a:rPr lang="en-US" dirty="0"/>
              <a:t>SUPPORT VECTOR MACHINE:0.8756756756756757</a:t>
            </a:r>
          </a:p>
          <a:p>
            <a:pPr marL="0" indent="0">
              <a:buNone/>
            </a:pPr>
            <a:r>
              <a:rPr lang="en-US" dirty="0"/>
              <a:t>PERVEPTRON LEARNING:0.9081081081082</a:t>
            </a:r>
            <a:endParaRPr lang="en-IN" dirty="0"/>
          </a:p>
        </p:txBody>
      </p:sp>
    </p:spTree>
    <p:extLst>
      <p:ext uri="{BB962C8B-B14F-4D97-AF65-F5344CB8AC3E}">
        <p14:creationId xmlns:p14="http://schemas.microsoft.com/office/powerpoint/2010/main" val="152520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410B-82B9-9509-1906-A7A028493283}"/>
              </a:ext>
            </a:extLst>
          </p:cNvPr>
          <p:cNvSpPr>
            <a:spLocks noGrp="1"/>
          </p:cNvSpPr>
          <p:nvPr>
            <p:ph type="title"/>
          </p:nvPr>
        </p:nvSpPr>
        <p:spPr/>
        <p:txBody>
          <a:bodyPr/>
          <a:lstStyle/>
          <a:p>
            <a:r>
              <a:rPr lang="en-IN" b="1" u="sng" dirty="0"/>
              <a:t>CONCLUSION:</a:t>
            </a:r>
          </a:p>
        </p:txBody>
      </p:sp>
      <p:sp>
        <p:nvSpPr>
          <p:cNvPr id="3" name="Content Placeholder 2">
            <a:extLst>
              <a:ext uri="{FF2B5EF4-FFF2-40B4-BE49-F238E27FC236}">
                <a16:creationId xmlns:a16="http://schemas.microsoft.com/office/drawing/2014/main" id="{05CB4DFA-11F1-DEAE-7E90-D03DAA5523B8}"/>
              </a:ext>
            </a:extLst>
          </p:cNvPr>
          <p:cNvSpPr>
            <a:spLocks noGrp="1"/>
          </p:cNvSpPr>
          <p:nvPr>
            <p:ph idx="1"/>
          </p:nvPr>
        </p:nvSpPr>
        <p:spPr/>
        <p:txBody>
          <a:bodyPr/>
          <a:lstStyle/>
          <a:p>
            <a:pPr marL="0" indent="0">
              <a:buNone/>
            </a:pPr>
            <a:r>
              <a:rPr lang="en-US" dirty="0"/>
              <a:t>The Accuracies obtained without PCA are:</a:t>
            </a:r>
          </a:p>
          <a:p>
            <a:pPr marL="0" indent="0">
              <a:buNone/>
            </a:pPr>
            <a:r>
              <a:rPr lang="en-US" dirty="0"/>
              <a:t>LOGISTIC REGRESSION:0.9081081081081082</a:t>
            </a:r>
          </a:p>
          <a:p>
            <a:pPr marL="0" indent="0">
              <a:buNone/>
            </a:pPr>
            <a:r>
              <a:rPr lang="en-US" dirty="0"/>
              <a:t>SUPPORT VECTOR MACHINE:0.9243243243242343</a:t>
            </a:r>
          </a:p>
          <a:p>
            <a:pPr marL="0" indent="0">
              <a:buNone/>
            </a:pPr>
            <a:r>
              <a:rPr lang="en-US" dirty="0"/>
              <a:t>PERVEPTRON LEARNING:0.9081081081081082</a:t>
            </a:r>
          </a:p>
          <a:p>
            <a:pPr marL="0" indent="0">
              <a:buNone/>
            </a:pPr>
            <a:r>
              <a:rPr lang="en-US" dirty="0"/>
              <a:t>The Accuracies obtained with PCA are:</a:t>
            </a:r>
          </a:p>
          <a:p>
            <a:pPr marL="0" indent="0">
              <a:buNone/>
            </a:pPr>
            <a:r>
              <a:rPr lang="en-US" dirty="0"/>
              <a:t>LOGISTIC REGRESSION:0.89</a:t>
            </a:r>
          </a:p>
          <a:p>
            <a:pPr marL="0" indent="0">
              <a:buNone/>
            </a:pPr>
            <a:r>
              <a:rPr lang="en-US" dirty="0"/>
              <a:t>SUPPORT VECTOR MACHINE:0.9243243243242343</a:t>
            </a:r>
          </a:p>
          <a:p>
            <a:pPr marL="0" indent="0">
              <a:buNone/>
            </a:pPr>
            <a:r>
              <a:rPr lang="en-US" dirty="0"/>
              <a:t>PERVEPTRON LEARNING:0.9081081081081082</a:t>
            </a:r>
          </a:p>
          <a:p>
            <a:pPr marL="0" indent="0">
              <a:buNone/>
            </a:pPr>
            <a:endParaRPr lang="en-US" dirty="0"/>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1856537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A99D-A487-277F-D81D-7318D3AA8FB0}"/>
              </a:ext>
            </a:extLst>
          </p:cNvPr>
          <p:cNvSpPr>
            <a:spLocks noGrp="1"/>
          </p:cNvSpPr>
          <p:nvPr>
            <p:ph type="title"/>
          </p:nvPr>
        </p:nvSpPr>
        <p:spPr/>
        <p:txBody>
          <a:bodyPr/>
          <a:lstStyle/>
          <a:p>
            <a:r>
              <a:rPr lang="en-IN" b="1" u="sng" dirty="0"/>
              <a:t>GITHUB LINK:</a:t>
            </a:r>
          </a:p>
        </p:txBody>
      </p:sp>
      <p:sp>
        <p:nvSpPr>
          <p:cNvPr id="3" name="Content Placeholder 2">
            <a:extLst>
              <a:ext uri="{FF2B5EF4-FFF2-40B4-BE49-F238E27FC236}">
                <a16:creationId xmlns:a16="http://schemas.microsoft.com/office/drawing/2014/main" id="{AE006F28-61A2-D291-B207-DA3461FD69F4}"/>
              </a:ext>
            </a:extLst>
          </p:cNvPr>
          <p:cNvSpPr>
            <a:spLocks noGrp="1"/>
          </p:cNvSpPr>
          <p:nvPr>
            <p:ph idx="1"/>
          </p:nvPr>
        </p:nvSpPr>
        <p:spPr/>
        <p:txBody>
          <a:bodyPr/>
          <a:lstStyle/>
          <a:p>
            <a:pPr marL="0" indent="0">
              <a:buNone/>
            </a:pPr>
            <a:r>
              <a:rPr lang="en-IN" dirty="0">
                <a:hlinkClick r:id="rId2"/>
              </a:rPr>
              <a:t>https://github.com/2203A52210/project2</a:t>
            </a:r>
            <a:endParaRPr lang="en-IN" dirty="0"/>
          </a:p>
        </p:txBody>
      </p:sp>
    </p:spTree>
    <p:extLst>
      <p:ext uri="{BB962C8B-B14F-4D97-AF65-F5344CB8AC3E}">
        <p14:creationId xmlns:p14="http://schemas.microsoft.com/office/powerpoint/2010/main" val="308493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651D-8B76-E465-BA28-9421537CEB87}"/>
              </a:ext>
            </a:extLst>
          </p:cNvPr>
          <p:cNvSpPr>
            <a:spLocks noGrp="1"/>
          </p:cNvSpPr>
          <p:nvPr>
            <p:ph type="title"/>
          </p:nvPr>
        </p:nvSpPr>
        <p:spPr/>
        <p:txBody>
          <a:bodyPr/>
          <a:lstStyle/>
          <a:p>
            <a:r>
              <a:rPr lang="en-US" b="1" u="sng" dirty="0"/>
              <a:t>DATASET CODE</a:t>
            </a:r>
            <a:r>
              <a:rPr lang="en-US" b="1" u="sng" dirty="0">
                <a:latin typeface="Georgia" panose="02040502050405020303" pitchFamily="18" charset="0"/>
              </a:rPr>
              <a:t> :</a:t>
            </a:r>
          </a:p>
        </p:txBody>
      </p:sp>
      <p:pic>
        <p:nvPicPr>
          <p:cNvPr id="4" name="Content Placeholder 3">
            <a:extLst>
              <a:ext uri="{FF2B5EF4-FFF2-40B4-BE49-F238E27FC236}">
                <a16:creationId xmlns:a16="http://schemas.microsoft.com/office/drawing/2014/main" id="{3D6C9583-815F-1D48-BD79-3DCADDC938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289" y="1498863"/>
            <a:ext cx="10763422" cy="1574275"/>
          </a:xfrm>
        </p:spPr>
      </p:pic>
      <p:pic>
        <p:nvPicPr>
          <p:cNvPr id="7" name="Picture 6">
            <a:extLst>
              <a:ext uri="{FF2B5EF4-FFF2-40B4-BE49-F238E27FC236}">
                <a16:creationId xmlns:a16="http://schemas.microsoft.com/office/drawing/2014/main" id="{9D01BE13-6C21-E21A-9D45-355187500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9" y="3327662"/>
            <a:ext cx="10763422" cy="3459637"/>
          </a:xfrm>
          <a:prstGeom prst="rect">
            <a:avLst/>
          </a:prstGeom>
        </p:spPr>
      </p:pic>
    </p:spTree>
    <p:extLst>
      <p:ext uri="{BB962C8B-B14F-4D97-AF65-F5344CB8AC3E}">
        <p14:creationId xmlns:p14="http://schemas.microsoft.com/office/powerpoint/2010/main" val="153249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A069-ACED-DFD8-0B28-768DF8C9E07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C511300-0537-BBBC-2E3A-9C894B5921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56566"/>
          </a:xfrm>
        </p:spPr>
      </p:pic>
    </p:spTree>
    <p:extLst>
      <p:ext uri="{BB962C8B-B14F-4D97-AF65-F5344CB8AC3E}">
        <p14:creationId xmlns:p14="http://schemas.microsoft.com/office/powerpoint/2010/main" val="24768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3EA7-F3F7-4F78-9132-83C504925460}"/>
              </a:ext>
            </a:extLst>
          </p:cNvPr>
          <p:cNvSpPr>
            <a:spLocks noGrp="1"/>
          </p:cNvSpPr>
          <p:nvPr>
            <p:ph type="title"/>
          </p:nvPr>
        </p:nvSpPr>
        <p:spPr>
          <a:xfrm>
            <a:off x="838200" y="365125"/>
            <a:ext cx="10515600" cy="1077176"/>
          </a:xfrm>
        </p:spPr>
        <p:txBody>
          <a:bodyPr/>
          <a:lstStyle/>
          <a:p>
            <a:r>
              <a:rPr lang="en-IN" b="1" u="sng" dirty="0">
                <a:solidFill>
                  <a:srgbClr val="FF0000"/>
                </a:solidFill>
              </a:rPr>
              <a:t>FEATURES AND TARGET VARIABLE</a:t>
            </a:r>
            <a:r>
              <a:rPr lang="en-IN" dirty="0"/>
              <a:t>: </a:t>
            </a:r>
          </a:p>
        </p:txBody>
      </p:sp>
      <p:sp>
        <p:nvSpPr>
          <p:cNvPr id="3" name="Content Placeholder 2">
            <a:extLst>
              <a:ext uri="{FF2B5EF4-FFF2-40B4-BE49-F238E27FC236}">
                <a16:creationId xmlns:a16="http://schemas.microsoft.com/office/drawing/2014/main" id="{85A9D95B-30E4-2AD8-E416-69DC04F670FD}"/>
              </a:ext>
            </a:extLst>
          </p:cNvPr>
          <p:cNvSpPr>
            <a:spLocks noGrp="1"/>
          </p:cNvSpPr>
          <p:nvPr>
            <p:ph idx="1"/>
          </p:nvPr>
        </p:nvSpPr>
        <p:spPr>
          <a:xfrm>
            <a:off x="838200" y="1706251"/>
            <a:ext cx="10515600" cy="4470711"/>
          </a:xfrm>
        </p:spPr>
        <p:txBody>
          <a:bodyPr/>
          <a:lstStyle/>
          <a:p>
            <a:pPr marL="0" indent="0">
              <a:buNone/>
            </a:pPr>
            <a:r>
              <a:rPr lang="en-US" dirty="0"/>
              <a:t>Here the dataset is loaded using pandas library.</a:t>
            </a:r>
          </a:p>
          <a:p>
            <a:pPr marL="0" indent="0">
              <a:buNone/>
            </a:pPr>
            <a:r>
              <a:rPr lang="en-US" dirty="0"/>
              <a:t>We can see that the dataset have features and a target variable.</a:t>
            </a:r>
          </a:p>
          <a:p>
            <a:r>
              <a:rPr lang="en-US" dirty="0"/>
              <a:t>Features : Unnamed , Age , Sex , ALB , ALP , ALT , AST , BIL , CHE , CHOL , CREA , GGT , PROT</a:t>
            </a:r>
          </a:p>
          <a:p>
            <a:r>
              <a:rPr lang="en-US" dirty="0"/>
              <a:t>Target Variable : Category</a:t>
            </a:r>
          </a:p>
          <a:p>
            <a:pPr marL="0" indent="0">
              <a:buNone/>
            </a:pPr>
            <a:r>
              <a:rPr lang="en-US" dirty="0"/>
              <a:t>From the dataset we can see that it is parametric method approach.</a:t>
            </a:r>
          </a:p>
          <a:p>
            <a:pPr marL="0" indent="0">
              <a:buNone/>
            </a:pPr>
            <a:r>
              <a:rPr lang="en-US" dirty="0"/>
              <a:t>The dataset contains categorical values.</a:t>
            </a:r>
          </a:p>
          <a:p>
            <a:pPr marL="0" indent="0">
              <a:buNone/>
            </a:pPr>
            <a:r>
              <a:rPr lang="en-US" dirty="0"/>
              <a:t>So , this is classification.</a:t>
            </a:r>
          </a:p>
          <a:p>
            <a:pPr algn="just"/>
            <a:endParaRPr lang="en-IN" dirty="0"/>
          </a:p>
        </p:txBody>
      </p:sp>
    </p:spTree>
    <p:extLst>
      <p:ext uri="{BB962C8B-B14F-4D97-AF65-F5344CB8AC3E}">
        <p14:creationId xmlns:p14="http://schemas.microsoft.com/office/powerpoint/2010/main" val="420157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3EA7-F3F7-4F78-9132-83C504925460}"/>
              </a:ext>
            </a:extLst>
          </p:cNvPr>
          <p:cNvSpPr>
            <a:spLocks noGrp="1"/>
          </p:cNvSpPr>
          <p:nvPr>
            <p:ph type="title"/>
          </p:nvPr>
        </p:nvSpPr>
        <p:spPr/>
        <p:txBody>
          <a:bodyPr/>
          <a:lstStyle/>
          <a:p>
            <a:r>
              <a:rPr lang="en-IN" b="1" u="sng" dirty="0"/>
              <a:t>IMPLEMENTATION:</a:t>
            </a:r>
          </a:p>
        </p:txBody>
      </p:sp>
      <p:sp>
        <p:nvSpPr>
          <p:cNvPr id="3" name="Content Placeholder 2">
            <a:extLst>
              <a:ext uri="{FF2B5EF4-FFF2-40B4-BE49-F238E27FC236}">
                <a16:creationId xmlns:a16="http://schemas.microsoft.com/office/drawing/2014/main" id="{85A9D95B-30E4-2AD8-E416-69DC04F670FD}"/>
              </a:ext>
            </a:extLst>
          </p:cNvPr>
          <p:cNvSpPr>
            <a:spLocks noGrp="1"/>
          </p:cNvSpPr>
          <p:nvPr>
            <p:ph idx="1"/>
          </p:nvPr>
        </p:nvSpPr>
        <p:spPr/>
        <p:txBody>
          <a:bodyPr>
            <a:normAutofit lnSpcReduction="10000"/>
          </a:bodyPr>
          <a:lstStyle/>
          <a:p>
            <a:pPr marL="0" indent="0">
              <a:buNone/>
            </a:pPr>
            <a:r>
              <a:rPr lang="en-US" dirty="0"/>
              <a:t>There are three methods to find the accuracy for the classification dataset.</a:t>
            </a:r>
          </a:p>
          <a:p>
            <a:pPr marL="0" indent="0">
              <a:buNone/>
            </a:pPr>
            <a:r>
              <a:rPr lang="en-US" dirty="0"/>
              <a:t>They are:</a:t>
            </a:r>
          </a:p>
          <a:p>
            <a:r>
              <a:rPr lang="en-US" dirty="0"/>
              <a:t>Logistic Regression</a:t>
            </a:r>
          </a:p>
          <a:p>
            <a:r>
              <a:rPr lang="en-US" dirty="0"/>
              <a:t>Support Vector Machine</a:t>
            </a:r>
          </a:p>
          <a:p>
            <a:r>
              <a:rPr lang="en-US" dirty="0"/>
              <a:t>Perception Learning</a:t>
            </a:r>
          </a:p>
          <a:p>
            <a:r>
              <a:rPr lang="en-US" dirty="0"/>
              <a:t>K-Nearest </a:t>
            </a:r>
            <a:r>
              <a:rPr lang="en-US" dirty="0" err="1"/>
              <a:t>Neighbour</a:t>
            </a:r>
            <a:endParaRPr lang="en-US" dirty="0"/>
          </a:p>
          <a:p>
            <a:r>
              <a:rPr lang="en-US" dirty="0"/>
              <a:t>PCA</a:t>
            </a:r>
          </a:p>
          <a:p>
            <a:r>
              <a:rPr lang="en-US" dirty="0"/>
              <a:t>Boot strapping</a:t>
            </a:r>
          </a:p>
          <a:p>
            <a:endParaRPr lang="en-IN" dirty="0"/>
          </a:p>
        </p:txBody>
      </p:sp>
    </p:spTree>
    <p:extLst>
      <p:ext uri="{BB962C8B-B14F-4D97-AF65-F5344CB8AC3E}">
        <p14:creationId xmlns:p14="http://schemas.microsoft.com/office/powerpoint/2010/main" val="3521032749"/>
      </p:ext>
    </p:extLst>
  </p:cSld>
  <p:clrMapOvr>
    <a:masterClrMapping/>
  </p:clrMapOvr>
</p:sld>
</file>

<file path=ppt/theme/theme1.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2091</Words>
  <Application>Microsoft Office PowerPoint</Application>
  <PresentationFormat>Widescreen</PresentationFormat>
  <Paragraphs>156</Paragraphs>
  <Slides>59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Arial</vt:lpstr>
      <vt:lpstr>Calibri</vt:lpstr>
      <vt:lpstr>Calibri Light</vt:lpstr>
      <vt:lpstr>Georgia</vt:lpstr>
      <vt:lpstr>Inter</vt:lpstr>
      <vt:lpstr>mayo-sans</vt:lpstr>
      <vt:lpstr>Monotype Corsiva</vt:lpstr>
      <vt:lpstr>Noto Sans</vt:lpstr>
      <vt:lpstr>Sitka Display</vt:lpstr>
      <vt:lpstr>Sitka Heading</vt:lpstr>
      <vt:lpstr>Söhne</vt:lpstr>
      <vt:lpstr>Times New Roman</vt:lpstr>
      <vt:lpstr>Office Theme</vt:lpstr>
      <vt:lpstr>HEPATITIS C  PREDICTION</vt:lpstr>
      <vt:lpstr>INTRODUCTION:</vt:lpstr>
      <vt:lpstr>CAUSES OF HEPATITIS C:</vt:lpstr>
      <vt:lpstr>SYMPTOMS:</vt:lpstr>
      <vt:lpstr>DATASET EXPLANATION:</vt:lpstr>
      <vt:lpstr>DATASET CODE :</vt:lpstr>
      <vt:lpstr>PowerPoint Presentation</vt:lpstr>
      <vt:lpstr>FEATURES AND TARGET VARIABLE: </vt:lpstr>
      <vt:lpstr>IMPLEMENTATION:</vt:lpstr>
      <vt:lpstr>LOGISTIC REGRESSION: </vt:lpstr>
      <vt:lpstr>SUPPORT VECTOR MACHINE:</vt:lpstr>
      <vt:lpstr>PowerPoint Presentation</vt:lpstr>
      <vt:lpstr>PowerPoint Presentation</vt:lpstr>
      <vt:lpstr>PERCEPTRON LEARNING:</vt:lpstr>
      <vt:lpstr>PowerPoint Presentation</vt:lpstr>
      <vt:lpstr>K-Nearest Neighbour:</vt:lpstr>
      <vt:lpstr>PowerPoint Presentation</vt:lpstr>
      <vt:lpstr>Principal Component Analysis (PCA):</vt:lpstr>
      <vt:lpstr>PowerPoint Presentation</vt:lpstr>
      <vt:lpstr>Boot strapping:</vt:lpstr>
      <vt:lpstr>PowerPoint Presentation</vt:lpstr>
      <vt:lpstr>LIBRARIES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With using PCA</vt:lpstr>
      <vt:lpstr>Bootstrapping</vt:lpstr>
      <vt:lpstr>PowerPoint Presentation</vt:lpstr>
      <vt:lpstr>SVM </vt:lpstr>
      <vt:lpstr>PowerPoint Presentation</vt:lpstr>
      <vt:lpstr>Perceptron</vt:lpstr>
      <vt:lpstr>PowerPoint Presentation</vt:lpstr>
      <vt:lpstr>KNN </vt:lpstr>
      <vt:lpstr>PowerPoint Presentation</vt:lpstr>
      <vt:lpstr>RESULT ANALYSIS:</vt:lpstr>
      <vt:lpstr>PowerPoint Presentation</vt:lpstr>
      <vt:lpstr>PowerPoint Presentation</vt:lpstr>
      <vt:lpstr>CONCLUSION:</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HEPATITIS C  PREDICTION</dc:title>
  <dc:creator>harshithaenugala@gmail.com</dc:creator>
  <cp:lastModifiedBy>Kiran Shilam</cp:lastModifiedBy>
  <cp:revision>11</cp:revision>
  <dcterms:created xsi:type="dcterms:W3CDTF">2023-09-17T09:02:12Z</dcterms:created>
  <dcterms:modified xsi:type="dcterms:W3CDTF">2023-11-08T04:49:40Z</dcterms:modified>
</cp:coreProperties>
</file>